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257" r:id="rId4"/>
    <p:sldId id="263" r:id="rId5"/>
    <p:sldId id="264" r:id="rId6"/>
    <p:sldId id="265" r:id="rId7"/>
    <p:sldId id="266" r:id="rId8"/>
    <p:sldId id="260" r:id="rId9"/>
    <p:sldId id="267" r:id="rId10"/>
    <p:sldId id="268" r:id="rId11"/>
    <p:sldId id="269" r:id="rId12"/>
    <p:sldId id="270" r:id="rId13"/>
    <p:sldId id="261" r:id="rId14"/>
    <p:sldId id="271" r:id="rId15"/>
    <p:sldId id="272" r:id="rId16"/>
    <p:sldId id="273" r:id="rId17"/>
    <p:sldId id="274" r:id="rId18"/>
    <p:sldId id="262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9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31" autoAdjust="0"/>
  </p:normalViewPr>
  <p:slideViewPr>
    <p:cSldViewPr snapToGrid="0">
      <p:cViewPr>
        <p:scale>
          <a:sx n="75" d="100"/>
          <a:sy n="75" d="100"/>
        </p:scale>
        <p:origin x="94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EF1D0-C7AF-448A-BE7B-207C559C7736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AD07F-DA63-4293-914A-25E0CC293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8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是第一批成功应用深度架构训练的非卷积模型之一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2006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年深度信念网络的引入开始了当前深度学习的复兴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87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D2C4-88AE-4FC4-B0AC-4DAED60F86CD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B3F8-8819-40E7-ABCE-BEF2CB4C0A99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0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D3A5-862A-4E5D-9926-E2F31D91A035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6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50" y="365126"/>
            <a:ext cx="10939849" cy="99411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0" y="1556951"/>
            <a:ext cx="10939849" cy="500036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5644-F86D-4594-A401-36B80A0A0845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4619" y="778476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6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8710-F3DA-4E37-B8F5-29DDCBCB9529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66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9879B-FB58-4F3F-8935-9D9FE1933BB2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3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3E65-D2FE-42DC-8AB3-4705FC92A4EC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0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08336-FF35-4C4E-8197-72452B7B6C1B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5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14A1-56D4-49C7-A09A-BEEBD89AE804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34619" y="780207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A466-F858-497D-8FEF-0A17D8F69044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3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13D-70F1-442D-A547-A25CE78DF1DF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1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C14F-5C58-41BF-BB14-9D14E0AFB0E3}" type="datetime1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5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中国科学技术大学  </a:t>
            </a:r>
            <a:r>
              <a:rPr lang="en-US" altLang="zh-CN" dirty="0"/>
              <a:t>|  </a:t>
            </a:r>
            <a:r>
              <a:rPr lang="zh-CN" altLang="en-US" dirty="0"/>
              <a:t>大数据学院</a:t>
            </a:r>
            <a:r>
              <a:rPr lang="en-US" altLang="zh-CN" dirty="0"/>
              <a:t>  |  </a:t>
            </a:r>
            <a:r>
              <a:rPr lang="zh-CN" altLang="en-US" dirty="0"/>
              <a:t>连德富</a:t>
            </a:r>
            <a:endParaRPr lang="en-US" altLang="zh-CN" dirty="0"/>
          </a:p>
          <a:p>
            <a:r>
              <a:rPr lang="en-US" altLang="zh-CN" dirty="0"/>
              <a:t>dove.ustc@gmail.com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73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受限玻尔兹曼机的参数学习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采用梯度上升法时，参数</a:t>
            </a:r>
            <a:r>
              <a:rPr lang="en-US" altLang="zh-CN" dirty="0" err="1"/>
              <a:t>W,a,b</a:t>
            </a:r>
            <a:r>
              <a:rPr lang="zh-CN" altLang="en-US" dirty="0"/>
              <a:t>可以用下面公式近似地更新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根据受限玻尔兹曼机的条件独立性，可以对可观测变量和隐变量进行分组轮流采样。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264B1F-9251-4EDA-86FB-EDC308AA0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2381250"/>
            <a:ext cx="4419600" cy="16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33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对比散度算法 </a:t>
            </a:r>
            <a:r>
              <a:rPr lang="en-US" altLang="zh-CN" dirty="0"/>
              <a:t>Contrastive Divergence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F8F56028-9F0F-454F-9B17-D9D27A97D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0411" y="1556951"/>
            <a:ext cx="5259916" cy="50006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57775" y="3771513"/>
            <a:ext cx="4238625" cy="733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87501" y="2984063"/>
            <a:ext cx="2337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单步</a:t>
            </a:r>
            <a:r>
              <a:rPr lang="en-US" altLang="zh-CN" sz="2000" dirty="0"/>
              <a:t>Gibbs</a:t>
            </a:r>
            <a:r>
              <a:rPr lang="zh-CN" altLang="en-US" sz="2000" dirty="0"/>
              <a:t>采样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可以改成多步采样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390327" y="3262466"/>
            <a:ext cx="397174" cy="6423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1550" y="3904863"/>
                <a:ext cx="358027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50" y="3904863"/>
                <a:ext cx="3580274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3895725" y="2984063"/>
            <a:ext cx="1228725" cy="278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11501" y="2672647"/>
                <a:ext cx="3520323" cy="612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01" y="2672647"/>
                <a:ext cx="3520323" cy="6121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 flipV="1">
            <a:off x="3895725" y="3134434"/>
            <a:ext cx="1162050" cy="13141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0" idx="3"/>
          </p:cNvCxnSpPr>
          <p:nvPr/>
        </p:nvCxnSpPr>
        <p:spPr>
          <a:xfrm flipH="1">
            <a:off x="3931824" y="3904863"/>
            <a:ext cx="1125952" cy="357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7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其它类型的受限玻尔兹曼机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“高斯</a:t>
            </a:r>
            <a:r>
              <a:rPr lang="en-US" altLang="zh-CN" dirty="0"/>
              <a:t>-</a:t>
            </a:r>
            <a:r>
              <a:rPr lang="zh-CN" altLang="en-US" dirty="0"/>
              <a:t>伯努利”受限玻尔兹曼机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“伯努利</a:t>
            </a:r>
            <a:r>
              <a:rPr lang="en-US" altLang="zh-CN" dirty="0"/>
              <a:t>-</a:t>
            </a:r>
            <a:r>
              <a:rPr lang="zh-CN" altLang="en-US" dirty="0"/>
              <a:t>高斯”受限玻尔兹曼机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0105CE-A373-4670-A185-1A79FE67C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37390"/>
            <a:ext cx="5693562" cy="810714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53A9F4A0-229E-457E-A628-02CC5EC1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625162"/>
            <a:ext cx="5402783" cy="8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4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深度置信网络（</a:t>
            </a:r>
            <a:r>
              <a:rPr lang="en-US" altLang="zh-CN" dirty="0"/>
              <a:t>Deep Belief Network</a:t>
            </a:r>
            <a:r>
              <a:rPr lang="zh-CN" alt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深度信念网络是深度的有向的概率图模型，其图结构由多层的节点构成。</a:t>
            </a:r>
            <a:endParaRPr lang="en-US" altLang="zh-CN" dirty="0"/>
          </a:p>
          <a:p>
            <a:pPr lvl="1"/>
            <a:r>
              <a:rPr lang="zh-CN" altLang="en-US" dirty="0"/>
              <a:t>和全连接的神经网络结构相同。</a:t>
            </a:r>
            <a:endParaRPr lang="en-US" altLang="zh-CN" dirty="0"/>
          </a:p>
          <a:p>
            <a:pPr lvl="1"/>
            <a:r>
              <a:rPr lang="zh-CN" altLang="en-US" dirty="0"/>
              <a:t>顶部的两层为一个无向图，可以看做是一个受限玻尔兹曼机。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8">
            <a:extLst>
              <a:ext uri="{FF2B5EF4-FFF2-40B4-BE49-F238E27FC236}">
                <a16:creationId xmlns:a16="http://schemas.microsoft.com/office/drawing/2014/main" id="{241BD7CF-05AA-4FCE-82A3-2AC1F50CF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11" y="3524558"/>
            <a:ext cx="4781639" cy="3032761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64431" y="50409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认知权重</a:t>
            </a:r>
          </a:p>
        </p:txBody>
      </p:sp>
      <p:sp>
        <p:nvSpPr>
          <p:cNvPr id="7" name="文本框 5"/>
          <p:cNvSpPr txBox="1"/>
          <p:nvPr/>
        </p:nvSpPr>
        <p:spPr>
          <a:xfrm>
            <a:off x="8126623" y="5225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生成权重</a:t>
            </a:r>
          </a:p>
        </p:txBody>
      </p:sp>
    </p:spTree>
    <p:extLst>
      <p:ext uri="{BB962C8B-B14F-4D97-AF65-F5344CB8AC3E}">
        <p14:creationId xmlns:p14="http://schemas.microsoft.com/office/powerpoint/2010/main" val="250746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局部条件概率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深度信念网络中所有变量的联合概率可以分解为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局部条件概率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502C7EC3-FAA8-4F3B-A7F2-A5F086267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65" y="2264735"/>
            <a:ext cx="7598350" cy="990600"/>
          </a:xfrm>
          <a:prstGeom prst="rect">
            <a:avLst/>
          </a:prstGeom>
        </p:spPr>
      </p:pic>
      <p:pic>
        <p:nvPicPr>
          <p:cNvPr id="6" name="图片 9">
            <a:extLst>
              <a:ext uri="{FF2B5EF4-FFF2-40B4-BE49-F238E27FC236}">
                <a16:creationId xmlns:a16="http://schemas.microsoft.com/office/drawing/2014/main" id="{4997DCCE-4CBD-421D-ABCD-AFEB64C7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665" y="3296052"/>
            <a:ext cx="4253421" cy="990600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85AD3F34-9799-4DD0-96A4-068B3E2ED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09" y="5079085"/>
            <a:ext cx="452628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3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在深度信念网络中，隐变量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zh-CN" altLang="en-US" dirty="0"/>
                  <a:t>之间的关系十分复杂，很难直接学习。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即使对于简单的单层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信念网络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在已知可观测变量时，其隐变量的联合后验概率</a:t>
                </a:r>
                <a:r>
                  <a:rPr lang="en-US" altLang="zh-CN" dirty="0"/>
                  <a:t>p(</a:t>
                </a:r>
                <a:r>
                  <a:rPr lang="en-US" altLang="zh-CN" dirty="0" err="1"/>
                  <a:t>h|v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不再相互独立，因此很难精确估计所有隐变量的后验概率。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6" t="-1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6E49C9-E26C-4D3F-B070-F82311FCC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37" y="3645196"/>
            <a:ext cx="3320601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0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训练深度信念网络</a:t>
            </a:r>
            <a:r>
              <a:rPr lang="en-US" altLang="zh-CN" dirty="0"/>
              <a:t>-</a:t>
            </a:r>
            <a:r>
              <a:rPr lang="zh-CN" altLang="en-US" dirty="0"/>
              <a:t>逐层训练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逐层训练</a:t>
            </a:r>
            <a:r>
              <a:rPr lang="zh-CN" altLang="en-US" dirty="0"/>
              <a:t>是能够有效训练深度模型的最早的方法。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936DD5B0-BA14-410E-A3FC-CDD745E21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92" y="2590800"/>
            <a:ext cx="5969305" cy="34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训练深度信念网络</a:t>
            </a:r>
            <a:r>
              <a:rPr lang="en-US" altLang="zh-CN" dirty="0"/>
              <a:t>-</a:t>
            </a:r>
            <a:r>
              <a:rPr lang="zh-CN" altLang="en-US" dirty="0"/>
              <a:t>精调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contrastive wake-sleep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en-US" altLang="zh-CN" dirty="0"/>
              <a:t>Wake</a:t>
            </a:r>
            <a:r>
              <a:rPr lang="zh-CN" altLang="en-US" dirty="0"/>
              <a:t>阶段：认知过程，通过外界输入（可见变量）和向上认知权重，计算每一层隐变量的后验概率并采样。然后，修改下行的生成权重使得下一层的变量的后验概率最大 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“如果现实跟我想象的不一样，改变我的权重使得我想象的东西就是这样的”；</a:t>
            </a:r>
          </a:p>
          <a:p>
            <a:pPr lvl="1"/>
            <a:r>
              <a:rPr lang="en-US" altLang="zh-CN" dirty="0"/>
              <a:t>Sleep</a:t>
            </a:r>
            <a:r>
              <a:rPr lang="zh-CN" altLang="en-US" dirty="0"/>
              <a:t>阶段：生成过程，通过顶层的采样和向下的生成权重，逐层计算每一层的后验概率并采样。然后，修改向上的认知权重使得上一层变量的后验概率最大。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“如果梦中的景象不是我脑中的相应概念，改变我的认知权重使得这种景象在我看来就是这个概念”；</a:t>
            </a:r>
          </a:p>
          <a:p>
            <a:pPr lvl="1"/>
            <a:r>
              <a:rPr lang="zh-CN" altLang="en-US" dirty="0"/>
              <a:t>交替进行</a:t>
            </a:r>
            <a:r>
              <a:rPr lang="en-US" altLang="zh-CN" dirty="0"/>
              <a:t>Wake</a:t>
            </a:r>
            <a:r>
              <a:rPr lang="zh-CN" altLang="en-US" dirty="0"/>
              <a:t>和</a:t>
            </a:r>
            <a:r>
              <a:rPr lang="en-US" altLang="zh-CN" dirty="0"/>
              <a:t>Sleep</a:t>
            </a:r>
            <a:r>
              <a:rPr lang="zh-CN" altLang="en-US" dirty="0"/>
              <a:t>过程，直到收敛。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19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深度玻尔兹曼机 </a:t>
            </a:r>
            <a:r>
              <a:rPr lang="en-US" altLang="zh-CN" dirty="0"/>
              <a:t>DBM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另一种深度生成模型，与</a:t>
            </a:r>
            <a:r>
              <a:rPr lang="en-US" altLang="zh-CN" dirty="0"/>
              <a:t>DBN</a:t>
            </a:r>
            <a:r>
              <a:rPr lang="zh-CN" altLang="en-US" dirty="0"/>
              <a:t>不同，是完全的无向图模型 </a:t>
            </a:r>
            <a:endParaRPr lang="en-US" altLang="zh-CN" dirty="0"/>
          </a:p>
          <a:p>
            <a:r>
              <a:rPr lang="zh-CN" altLang="en-US" dirty="0"/>
              <a:t>与</a:t>
            </a:r>
            <a:r>
              <a:rPr lang="en-US" altLang="zh-CN" dirty="0"/>
              <a:t>RBM</a:t>
            </a:r>
            <a:r>
              <a:rPr lang="zh-CN" altLang="en-US" dirty="0"/>
              <a:t>不同，有多层隐变量</a:t>
            </a:r>
            <a:endParaRPr lang="en-US" altLang="zh-CN" dirty="0"/>
          </a:p>
          <a:p>
            <a:r>
              <a:rPr lang="zh-CN" altLang="en-US" dirty="0"/>
              <a:t>每层内的变量</a:t>
            </a:r>
            <a:r>
              <a:rPr lang="zh-CN" altLang="en-US" dirty="0">
                <a:solidFill>
                  <a:srgbClr val="FF0000"/>
                </a:solidFill>
              </a:rPr>
              <a:t>条件独立</a:t>
            </a:r>
            <a:r>
              <a:rPr lang="zh-CN" altLang="en-US" dirty="0"/>
              <a:t>，在给定相邻层变量情况下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9702C4-B013-4A74-8B65-2FA4A95F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78" y="4046642"/>
            <a:ext cx="2956816" cy="2446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3F967BA-7D7A-497E-A530-2246E9567023}"/>
                  </a:ext>
                </a:extLst>
              </p:cNvPr>
              <p:cNvSpPr txBox="1"/>
              <p:nvPr/>
            </p:nvSpPr>
            <p:spPr>
              <a:xfrm>
                <a:off x="5757705" y="4794435"/>
                <a:ext cx="5566787" cy="50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3F967BA-7D7A-497E-A530-2246E9567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05" y="4794435"/>
                <a:ext cx="5566787" cy="50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72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176B0-933C-4D22-ABB4-638F4048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深度玻尔兹曼机 </a:t>
            </a:r>
            <a:r>
              <a:rPr lang="en-US" altLang="zh-CN" dirty="0"/>
              <a:t>DBM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453836-BB83-4B32-9897-FA9E0D553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DBM </a:t>
            </a:r>
            <a:r>
              <a:rPr lang="zh-CN" altLang="en-US" dirty="0"/>
              <a:t>层可以组织成一个二分图，奇数层在一侧，偶数层在另一侧</a:t>
            </a:r>
            <a:endParaRPr lang="en-US" altLang="zh-CN" dirty="0"/>
          </a:p>
          <a:p>
            <a:r>
              <a:rPr lang="zh-CN" altLang="en-US" dirty="0"/>
              <a:t>给定偶数层中的变量时，奇数层中的变量变得条件独立</a:t>
            </a:r>
            <a:endParaRPr lang="en-US" altLang="zh-CN" dirty="0"/>
          </a:p>
          <a:p>
            <a:r>
              <a:rPr lang="zh-CN" altLang="en-US" dirty="0"/>
              <a:t>给定奇数层中的变量时，偶数层中的变量也变得条件独立 </a:t>
            </a:r>
            <a:br>
              <a:rPr lang="zh-CN" altLang="en-US" dirty="0"/>
            </a:br>
            <a:endParaRPr lang="zh-CN" alt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8880A9-B1C2-4F58-ADDE-5CB024B8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64F856-D780-406C-AEA8-F0E5C743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181" y="3835627"/>
            <a:ext cx="295681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6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96"/>
          <p:cNvSpPr/>
          <p:nvPr/>
        </p:nvSpPr>
        <p:spPr>
          <a:xfrm>
            <a:off x="6967734" y="2319680"/>
            <a:ext cx="4086781" cy="664726"/>
          </a:xfrm>
          <a:prstGeom prst="rect">
            <a:avLst/>
          </a:prstGeom>
          <a:blipFill dpi="0" rotWithShape="0">
            <a:blip r:embed="rId2">
              <a:alphaModFix amt="2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D7BC5A3-D355-4C8D-AD2C-5AC2CB0B116D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4" name="组合 1"/>
          <p:cNvGrpSpPr/>
          <p:nvPr/>
        </p:nvGrpSpPr>
        <p:grpSpPr>
          <a:xfrm>
            <a:off x="95463" y="1413768"/>
            <a:ext cx="5227003" cy="4042367"/>
            <a:chOff x="3204345" y="1148987"/>
            <a:chExt cx="5227003" cy="4042367"/>
          </a:xfrm>
        </p:grpSpPr>
        <p:grpSp>
          <p:nvGrpSpPr>
            <p:cNvPr id="5" name="组合 2"/>
            <p:cNvGrpSpPr/>
            <p:nvPr/>
          </p:nvGrpSpPr>
          <p:grpSpPr>
            <a:xfrm>
              <a:off x="3941860" y="1686047"/>
              <a:ext cx="3240000" cy="3240000"/>
              <a:chOff x="4458000" y="1715032"/>
              <a:chExt cx="3240000" cy="3240000"/>
            </a:xfrm>
          </p:grpSpPr>
          <p:sp>
            <p:nvSpPr>
              <p:cNvPr id="78" name="椭圆 75"/>
              <p:cNvSpPr/>
              <p:nvPr userDrawn="1"/>
            </p:nvSpPr>
            <p:spPr>
              <a:xfrm>
                <a:off x="4530000" y="1787032"/>
                <a:ext cx="3096000" cy="309600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6"/>
              <p:cNvSpPr/>
              <p:nvPr userDrawn="1"/>
            </p:nvSpPr>
            <p:spPr>
              <a:xfrm>
                <a:off x="4494000" y="1751032"/>
                <a:ext cx="3168000" cy="316800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7"/>
              <p:cNvSpPr/>
              <p:nvPr userDrawn="1"/>
            </p:nvSpPr>
            <p:spPr>
              <a:xfrm>
                <a:off x="4458000" y="1715032"/>
                <a:ext cx="3240000" cy="324000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3"/>
            <p:cNvGrpSpPr/>
            <p:nvPr/>
          </p:nvGrpSpPr>
          <p:grpSpPr>
            <a:xfrm>
              <a:off x="5422292" y="2072905"/>
              <a:ext cx="279136" cy="279136"/>
              <a:chOff x="6915602" y="1431728"/>
              <a:chExt cx="301944" cy="301944"/>
            </a:xfrm>
          </p:grpSpPr>
          <p:sp>
            <p:nvSpPr>
              <p:cNvPr id="76" name="椭圆 73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4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4"/>
            <p:cNvCxnSpPr/>
            <p:nvPr/>
          </p:nvCxnSpPr>
          <p:spPr>
            <a:xfrm flipV="1">
              <a:off x="3204345" y="3489380"/>
              <a:ext cx="4767309" cy="17755"/>
            </a:xfrm>
            <a:prstGeom prst="line">
              <a:avLst/>
            </a:prstGeom>
            <a:ln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grpSp>
          <p:nvGrpSpPr>
            <p:cNvPr id="8" name="组合 5"/>
            <p:cNvGrpSpPr/>
            <p:nvPr/>
          </p:nvGrpSpPr>
          <p:grpSpPr>
            <a:xfrm>
              <a:off x="5422292" y="4260054"/>
              <a:ext cx="279136" cy="279136"/>
              <a:chOff x="6915602" y="1431728"/>
              <a:chExt cx="301944" cy="301944"/>
            </a:xfrm>
          </p:grpSpPr>
          <p:sp>
            <p:nvSpPr>
              <p:cNvPr id="74" name="椭圆 71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2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6"/>
            <p:cNvGrpSpPr/>
            <p:nvPr/>
          </p:nvGrpSpPr>
          <p:grpSpPr>
            <a:xfrm>
              <a:off x="4612292" y="2545470"/>
              <a:ext cx="279136" cy="279136"/>
              <a:chOff x="6915602" y="1431728"/>
              <a:chExt cx="301944" cy="301944"/>
            </a:xfrm>
          </p:grpSpPr>
          <p:sp>
            <p:nvSpPr>
              <p:cNvPr id="72" name="椭圆 69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0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7"/>
            <p:cNvGrpSpPr/>
            <p:nvPr/>
          </p:nvGrpSpPr>
          <p:grpSpPr>
            <a:xfrm>
              <a:off x="4612292" y="3787489"/>
              <a:ext cx="279136" cy="279136"/>
              <a:chOff x="6915602" y="1431728"/>
              <a:chExt cx="301944" cy="301944"/>
            </a:xfrm>
          </p:grpSpPr>
          <p:sp>
            <p:nvSpPr>
              <p:cNvPr id="70" name="椭圆 67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68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8"/>
            <p:cNvGrpSpPr/>
            <p:nvPr/>
          </p:nvGrpSpPr>
          <p:grpSpPr>
            <a:xfrm>
              <a:off x="6236828" y="2545470"/>
              <a:ext cx="279136" cy="279136"/>
              <a:chOff x="6915602" y="1431728"/>
              <a:chExt cx="301944" cy="301944"/>
            </a:xfrm>
          </p:grpSpPr>
          <p:sp>
            <p:nvSpPr>
              <p:cNvPr id="68" name="椭圆 65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6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9"/>
            <p:cNvGrpSpPr/>
            <p:nvPr/>
          </p:nvGrpSpPr>
          <p:grpSpPr>
            <a:xfrm>
              <a:off x="6236828" y="3787489"/>
              <a:ext cx="279136" cy="279136"/>
              <a:chOff x="6915602" y="1431728"/>
              <a:chExt cx="301944" cy="301944"/>
            </a:xfrm>
          </p:grpSpPr>
          <p:sp>
            <p:nvSpPr>
              <p:cNvPr id="66" name="椭圆 63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4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0"/>
            <p:cNvGrpSpPr/>
            <p:nvPr/>
          </p:nvGrpSpPr>
          <p:grpSpPr>
            <a:xfrm>
              <a:off x="3779520" y="1629602"/>
              <a:ext cx="3616960" cy="3561752"/>
              <a:chOff x="3779520" y="1629602"/>
              <a:chExt cx="3616960" cy="3561752"/>
            </a:xfrm>
          </p:grpSpPr>
          <p:cxnSp>
            <p:nvCxnSpPr>
              <p:cNvPr id="64" name="直接连接符 61"/>
              <p:cNvCxnSpPr/>
              <p:nvPr userDrawn="1"/>
            </p:nvCxnSpPr>
            <p:spPr>
              <a:xfrm>
                <a:off x="3779520" y="2394956"/>
                <a:ext cx="3616960" cy="1840976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5" name="直接连接符 62"/>
              <p:cNvCxnSpPr/>
              <p:nvPr userDrawn="1"/>
            </p:nvCxnSpPr>
            <p:spPr>
              <a:xfrm>
                <a:off x="4612292" y="1629602"/>
                <a:ext cx="2032348" cy="3561752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4" name="组合 11"/>
            <p:cNvGrpSpPr/>
            <p:nvPr/>
          </p:nvGrpSpPr>
          <p:grpSpPr>
            <a:xfrm rot="16200000">
              <a:off x="3861896" y="1506940"/>
              <a:ext cx="3616960" cy="3561752"/>
              <a:chOff x="3779520" y="1629602"/>
              <a:chExt cx="3616960" cy="3561752"/>
            </a:xfrm>
          </p:grpSpPr>
          <p:cxnSp>
            <p:nvCxnSpPr>
              <p:cNvPr id="62" name="直接连接符 59"/>
              <p:cNvCxnSpPr/>
              <p:nvPr userDrawn="1"/>
            </p:nvCxnSpPr>
            <p:spPr>
              <a:xfrm>
                <a:off x="3779520" y="2394956"/>
                <a:ext cx="3616960" cy="1840976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3" name="直接连接符 60"/>
              <p:cNvCxnSpPr/>
              <p:nvPr userDrawn="1"/>
            </p:nvCxnSpPr>
            <p:spPr>
              <a:xfrm>
                <a:off x="4612292" y="1629602"/>
                <a:ext cx="2032348" cy="3561752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5" name="组合 12"/>
            <p:cNvGrpSpPr/>
            <p:nvPr/>
          </p:nvGrpSpPr>
          <p:grpSpPr>
            <a:xfrm>
              <a:off x="6397877" y="1380037"/>
              <a:ext cx="2033471" cy="2033471"/>
              <a:chOff x="8272465" y="1479335"/>
              <a:chExt cx="1613197" cy="1613197"/>
            </a:xfrm>
          </p:grpSpPr>
          <p:grpSp>
            <p:nvGrpSpPr>
              <p:cNvPr id="39" name="组合 36"/>
              <p:cNvGrpSpPr/>
              <p:nvPr userDrawn="1"/>
            </p:nvGrpSpPr>
            <p:grpSpPr>
              <a:xfrm>
                <a:off x="8272465" y="1479335"/>
                <a:ext cx="1613197" cy="1613197"/>
                <a:chOff x="4458000" y="1715032"/>
                <a:chExt cx="3240000" cy="3240000"/>
              </a:xfrm>
            </p:grpSpPr>
            <p:sp>
              <p:nvSpPr>
                <p:cNvPr id="59" name="椭圆 56"/>
                <p:cNvSpPr/>
                <p:nvPr userDrawn="1"/>
              </p:nvSpPr>
              <p:spPr>
                <a:xfrm>
                  <a:off x="4530000" y="1787032"/>
                  <a:ext cx="3096000" cy="3096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7"/>
                <p:cNvSpPr/>
                <p:nvPr userDrawn="1"/>
              </p:nvSpPr>
              <p:spPr>
                <a:xfrm>
                  <a:off x="4494000" y="1751032"/>
                  <a:ext cx="3168000" cy="3168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58"/>
                <p:cNvSpPr/>
                <p:nvPr userDrawn="1"/>
              </p:nvSpPr>
              <p:spPr>
                <a:xfrm>
                  <a:off x="4458000" y="1715032"/>
                  <a:ext cx="3240000" cy="3240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7"/>
              <p:cNvGrpSpPr/>
              <p:nvPr userDrawn="1"/>
            </p:nvGrpSpPr>
            <p:grpSpPr>
              <a:xfrm>
                <a:off x="8586067" y="1720236"/>
                <a:ext cx="985998" cy="1093816"/>
                <a:chOff x="8582069" y="1755978"/>
                <a:chExt cx="985998" cy="1093816"/>
              </a:xfrm>
            </p:grpSpPr>
            <p:grpSp>
              <p:nvGrpSpPr>
                <p:cNvPr id="41" name="组合 38"/>
                <p:cNvGrpSpPr/>
                <p:nvPr userDrawn="1"/>
              </p:nvGrpSpPr>
              <p:grpSpPr>
                <a:xfrm>
                  <a:off x="8998754" y="1755978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57" name="椭圆 54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5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2" name="组合 39"/>
                <p:cNvGrpSpPr/>
                <p:nvPr userDrawn="1"/>
              </p:nvGrpSpPr>
              <p:grpSpPr>
                <a:xfrm>
                  <a:off x="8582069" y="2049911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55" name="椭圆 52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3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3" name="组合 40"/>
                <p:cNvGrpSpPr/>
                <p:nvPr userDrawn="1"/>
              </p:nvGrpSpPr>
              <p:grpSpPr>
                <a:xfrm>
                  <a:off x="8582069" y="2441991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53" name="椭圆 50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1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" name="组合 41"/>
                <p:cNvGrpSpPr/>
                <p:nvPr userDrawn="1"/>
              </p:nvGrpSpPr>
              <p:grpSpPr>
                <a:xfrm>
                  <a:off x="9021276" y="2652765"/>
                  <a:ext cx="197029" cy="197029"/>
                  <a:chOff x="8858380" y="2543297"/>
                  <a:chExt cx="143329" cy="143329"/>
                </a:xfrm>
              </p:grpSpPr>
              <p:sp>
                <p:nvSpPr>
                  <p:cNvPr id="51" name="椭圆 48"/>
                  <p:cNvSpPr/>
                  <p:nvPr/>
                </p:nvSpPr>
                <p:spPr>
                  <a:xfrm>
                    <a:off x="8858380" y="2543297"/>
                    <a:ext cx="143329" cy="14332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49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5" name="组合 42"/>
                <p:cNvGrpSpPr/>
                <p:nvPr userDrawn="1"/>
              </p:nvGrpSpPr>
              <p:grpSpPr>
                <a:xfrm>
                  <a:off x="9375883" y="2049911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49" name="椭圆 46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7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6" name="组合 43"/>
                <p:cNvGrpSpPr/>
                <p:nvPr userDrawn="1"/>
              </p:nvGrpSpPr>
              <p:grpSpPr>
                <a:xfrm>
                  <a:off x="9375883" y="2414592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47" name="椭圆 44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5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6" name="组合 13"/>
            <p:cNvGrpSpPr/>
            <p:nvPr/>
          </p:nvGrpSpPr>
          <p:grpSpPr>
            <a:xfrm>
              <a:off x="3290189" y="1148987"/>
              <a:ext cx="1209969" cy="1209969"/>
              <a:chOff x="3290189" y="1148987"/>
              <a:chExt cx="1209969" cy="1209969"/>
            </a:xfrm>
          </p:grpSpPr>
          <p:grpSp>
            <p:nvGrpSpPr>
              <p:cNvPr id="17" name="组合 14"/>
              <p:cNvGrpSpPr/>
              <p:nvPr userDrawn="1"/>
            </p:nvGrpSpPr>
            <p:grpSpPr>
              <a:xfrm>
                <a:off x="3290189" y="1148987"/>
                <a:ext cx="1209969" cy="1209969"/>
                <a:chOff x="4458000" y="1715032"/>
                <a:chExt cx="3240000" cy="3240000"/>
              </a:xfrm>
            </p:grpSpPr>
            <p:sp>
              <p:nvSpPr>
                <p:cNvPr id="36" name="椭圆 33"/>
                <p:cNvSpPr/>
                <p:nvPr userDrawn="1"/>
              </p:nvSpPr>
              <p:spPr>
                <a:xfrm>
                  <a:off x="4530000" y="1787032"/>
                  <a:ext cx="3096000" cy="3096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4"/>
                <p:cNvSpPr/>
                <p:nvPr userDrawn="1"/>
              </p:nvSpPr>
              <p:spPr>
                <a:xfrm>
                  <a:off x="4494000" y="1751032"/>
                  <a:ext cx="3168000" cy="3168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5"/>
                <p:cNvSpPr/>
                <p:nvPr userDrawn="1"/>
              </p:nvSpPr>
              <p:spPr>
                <a:xfrm>
                  <a:off x="4458000" y="1715032"/>
                  <a:ext cx="3240000" cy="3240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5"/>
              <p:cNvGrpSpPr/>
              <p:nvPr userDrawn="1"/>
            </p:nvGrpSpPr>
            <p:grpSpPr>
              <a:xfrm>
                <a:off x="3838358" y="1330096"/>
                <a:ext cx="143299" cy="143299"/>
                <a:chOff x="8860553" y="2545471"/>
                <a:chExt cx="138982" cy="138982"/>
              </a:xfrm>
            </p:grpSpPr>
            <p:sp>
              <p:nvSpPr>
                <p:cNvPr id="34" name="椭圆 31"/>
                <p:cNvSpPr/>
                <p:nvPr/>
              </p:nvSpPr>
              <p:spPr>
                <a:xfrm>
                  <a:off x="8860553" y="2545471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2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" name="组合 16"/>
              <p:cNvGrpSpPr/>
              <p:nvPr userDrawn="1"/>
            </p:nvGrpSpPr>
            <p:grpSpPr>
              <a:xfrm>
                <a:off x="3525826" y="1550558"/>
                <a:ext cx="143299" cy="143299"/>
                <a:chOff x="8860553" y="2545470"/>
                <a:chExt cx="138982" cy="138982"/>
              </a:xfrm>
            </p:grpSpPr>
            <p:sp>
              <p:nvSpPr>
                <p:cNvPr id="32" name="椭圆 29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0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7"/>
              <p:cNvGrpSpPr/>
              <p:nvPr userDrawn="1"/>
            </p:nvGrpSpPr>
            <p:grpSpPr>
              <a:xfrm>
                <a:off x="3525826" y="1844636"/>
                <a:ext cx="143299" cy="143299"/>
                <a:chOff x="8860553" y="2545470"/>
                <a:chExt cx="138982" cy="138982"/>
              </a:xfrm>
            </p:grpSpPr>
            <p:sp>
              <p:nvSpPr>
                <p:cNvPr id="30" name="椭圆 27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28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18"/>
              <p:cNvGrpSpPr/>
              <p:nvPr userDrawn="1"/>
            </p:nvGrpSpPr>
            <p:grpSpPr>
              <a:xfrm>
                <a:off x="3846365" y="2008020"/>
                <a:ext cx="143299" cy="143299"/>
                <a:chOff x="8850141" y="2548833"/>
                <a:chExt cx="138982" cy="138982"/>
              </a:xfrm>
            </p:grpSpPr>
            <p:sp>
              <p:nvSpPr>
                <p:cNvPr id="28" name="椭圆 25"/>
                <p:cNvSpPr/>
                <p:nvPr/>
              </p:nvSpPr>
              <p:spPr>
                <a:xfrm>
                  <a:off x="8850141" y="2548833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6"/>
                <p:cNvSpPr/>
                <p:nvPr/>
              </p:nvSpPr>
              <p:spPr>
                <a:xfrm rot="1905853">
                  <a:off x="8883632" y="2582324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19"/>
              <p:cNvGrpSpPr/>
              <p:nvPr userDrawn="1"/>
            </p:nvGrpSpPr>
            <p:grpSpPr>
              <a:xfrm>
                <a:off x="4121221" y="1550558"/>
                <a:ext cx="143299" cy="143299"/>
                <a:chOff x="8860553" y="2545470"/>
                <a:chExt cx="138982" cy="138982"/>
              </a:xfrm>
            </p:grpSpPr>
            <p:sp>
              <p:nvSpPr>
                <p:cNvPr id="26" name="椭圆 23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4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0"/>
              <p:cNvGrpSpPr/>
              <p:nvPr userDrawn="1"/>
            </p:nvGrpSpPr>
            <p:grpSpPr>
              <a:xfrm>
                <a:off x="4121221" y="1824085"/>
                <a:ext cx="143299" cy="143299"/>
                <a:chOff x="8860553" y="2545470"/>
                <a:chExt cx="138982" cy="138982"/>
              </a:xfrm>
            </p:grpSpPr>
            <p:sp>
              <p:nvSpPr>
                <p:cNvPr id="24" name="椭圆 21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2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1" name="文本框 78"/>
          <p:cNvSpPr txBox="1"/>
          <p:nvPr/>
        </p:nvSpPr>
        <p:spPr>
          <a:xfrm>
            <a:off x="1786890" y="287764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3" name="文本框 79"/>
          <p:cNvSpPr txBox="1"/>
          <p:nvPr/>
        </p:nvSpPr>
        <p:spPr>
          <a:xfrm>
            <a:off x="7075360" y="2375193"/>
            <a:ext cx="27286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玻尔兹曼机</a:t>
            </a:r>
          </a:p>
        </p:txBody>
      </p:sp>
      <p:sp>
        <p:nvSpPr>
          <p:cNvPr id="84" name="文本框 80"/>
          <p:cNvSpPr txBox="1"/>
          <p:nvPr/>
        </p:nvSpPr>
        <p:spPr>
          <a:xfrm>
            <a:off x="7085520" y="3198637"/>
            <a:ext cx="310854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</a:p>
        </p:txBody>
      </p:sp>
      <p:sp>
        <p:nvSpPr>
          <p:cNvPr id="85" name="文本框 81"/>
          <p:cNvSpPr txBox="1"/>
          <p:nvPr/>
        </p:nvSpPr>
        <p:spPr>
          <a:xfrm>
            <a:off x="7085520" y="4022081"/>
            <a:ext cx="310854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</a:p>
        </p:txBody>
      </p:sp>
      <p:cxnSp>
        <p:nvCxnSpPr>
          <p:cNvPr id="87" name="直接连接符 84"/>
          <p:cNvCxnSpPr/>
          <p:nvPr/>
        </p:nvCxnSpPr>
        <p:spPr>
          <a:xfrm flipV="1">
            <a:off x="6793733" y="3883281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直接连接符 85"/>
          <p:cNvCxnSpPr/>
          <p:nvPr/>
        </p:nvCxnSpPr>
        <p:spPr>
          <a:xfrm flipV="1">
            <a:off x="6793733" y="4714808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5804890" y="2028060"/>
            <a:ext cx="6192000" cy="1328776"/>
            <a:chOff x="5804890" y="999803"/>
            <a:chExt cx="6192000" cy="1328776"/>
          </a:xfrm>
        </p:grpSpPr>
        <p:cxnSp>
          <p:nvCxnSpPr>
            <p:cNvPr id="93" name="直接连接符 92"/>
            <p:cNvCxnSpPr/>
            <p:nvPr/>
          </p:nvCxnSpPr>
          <p:spPr>
            <a:xfrm flipV="1">
              <a:off x="6060979" y="999803"/>
              <a:ext cx="0" cy="1328776"/>
            </a:xfrm>
            <a:prstGeom prst="line">
              <a:avLst/>
            </a:prstGeom>
            <a:ln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5804890" y="1192437"/>
              <a:ext cx="6192000" cy="849048"/>
              <a:chOff x="5804890" y="1523595"/>
              <a:chExt cx="6192000" cy="849048"/>
            </a:xfrm>
          </p:grpSpPr>
          <p:cxnSp>
            <p:nvCxnSpPr>
              <p:cNvPr id="91" name="直接连接符 90"/>
              <p:cNvCxnSpPr/>
              <p:nvPr/>
            </p:nvCxnSpPr>
            <p:spPr>
              <a:xfrm flipV="1">
                <a:off x="5804890" y="1523595"/>
                <a:ext cx="6192000" cy="17755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V="1">
                <a:off x="5804890" y="2354888"/>
                <a:ext cx="6192000" cy="17755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94" name="等腰三角形 94"/>
              <p:cNvSpPr/>
              <p:nvPr/>
            </p:nvSpPr>
            <p:spPr>
              <a:xfrm rot="5400000">
                <a:off x="6326206" y="1749614"/>
                <a:ext cx="408297" cy="3519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5"/>
              <p:cNvSpPr/>
              <p:nvPr/>
            </p:nvSpPr>
            <p:spPr>
              <a:xfrm>
                <a:off x="6793733" y="1903521"/>
                <a:ext cx="64683" cy="64683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96" name="等腰三角形 97"/>
              <p:cNvSpPr/>
              <p:nvPr/>
            </p:nvSpPr>
            <p:spPr>
              <a:xfrm rot="5400000">
                <a:off x="6255146" y="1761680"/>
                <a:ext cx="366724" cy="31614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00" name="直接连接符 84"/>
          <p:cNvCxnSpPr/>
          <p:nvPr/>
        </p:nvCxnSpPr>
        <p:spPr>
          <a:xfrm flipV="1">
            <a:off x="6793733" y="3051754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1" name="直接连接符 84"/>
          <p:cNvCxnSpPr/>
          <p:nvPr/>
        </p:nvCxnSpPr>
        <p:spPr>
          <a:xfrm flipV="1">
            <a:off x="6793733" y="2220227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02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D3E5D-92AB-40FB-83DF-42D597E3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深度玻尔兹曼机 </a:t>
            </a:r>
            <a:r>
              <a:rPr lang="en-US" altLang="zh-CN" dirty="0"/>
              <a:t>DBM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8E8B2-D370-4FF9-B628-1C093FA4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应用之前用于 </a:t>
            </a:r>
            <a:r>
              <a:rPr lang="en-US" altLang="zh-CN" dirty="0"/>
              <a:t>RBM </a:t>
            </a:r>
            <a:r>
              <a:rPr lang="zh-CN" altLang="en-US" dirty="0"/>
              <a:t>条件分布的相同方法来确定 </a:t>
            </a:r>
            <a:r>
              <a:rPr lang="en-US" altLang="zh-CN" dirty="0"/>
              <a:t>DBM </a:t>
            </a:r>
            <a:r>
              <a:rPr lang="zh-CN" altLang="en-US" dirty="0"/>
              <a:t>中的条件分布</a:t>
            </a:r>
            <a:endParaRPr lang="en-US" altLang="zh-CN" dirty="0"/>
          </a:p>
          <a:p>
            <a:r>
              <a:rPr lang="zh-CN" altLang="en-US" dirty="0"/>
              <a:t>二分图结构使 </a:t>
            </a:r>
            <a:r>
              <a:rPr lang="en-US" altLang="zh-CN" dirty="0"/>
              <a:t>Gibbs </a:t>
            </a:r>
            <a:r>
              <a:rPr lang="zh-CN" altLang="en-US" dirty="0"/>
              <a:t>采样能在深度玻尔兹曼机中高效采样 </a:t>
            </a:r>
            <a:endParaRPr lang="en-US" altLang="zh-CN" dirty="0"/>
          </a:p>
          <a:p>
            <a:r>
              <a:rPr lang="en-US" altLang="zh-CN" dirty="0"/>
              <a:t>Gibbs </a:t>
            </a:r>
            <a:r>
              <a:rPr lang="zh-CN" altLang="en-US" dirty="0"/>
              <a:t>采样可以将更新分成两个块</a:t>
            </a:r>
            <a:endParaRPr lang="en-US" altLang="zh-CN" dirty="0"/>
          </a:p>
          <a:p>
            <a:pPr lvl="1"/>
            <a:r>
              <a:rPr lang="zh-CN" altLang="en-US" dirty="0"/>
              <a:t>一块包括所有偶数层（包括可见层）</a:t>
            </a:r>
            <a:endParaRPr lang="en-US" altLang="zh-CN" dirty="0"/>
          </a:p>
          <a:p>
            <a:pPr lvl="1"/>
            <a:r>
              <a:rPr lang="zh-CN" altLang="en-US" dirty="0"/>
              <a:t>另一个包括所有奇数层 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EBA80-43E5-42A5-8CCB-D658EE41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AB9DA9-CDD9-4157-AF18-B9D7E2E3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06" y="4194645"/>
            <a:ext cx="3314987" cy="419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626EE7-6D26-4738-89A8-9C7C5057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40" y="5019721"/>
            <a:ext cx="4762913" cy="480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1E656C-29DA-42E2-B787-7E595E6E3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40" y="5913704"/>
            <a:ext cx="3581710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BC91E-9677-4808-BE93-FF3C3F4A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DBM</a:t>
            </a:r>
            <a:r>
              <a:rPr lang="zh-CN" altLang="en-US" dirty="0"/>
              <a:t>的平均场推断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71B8C1-92A2-415B-B2E0-41F336167B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令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zh-CN" altLang="en-US" dirty="0"/>
                  <a:t> 的近似</a:t>
                </a:r>
                <a:endParaRPr lang="en-US" altLang="zh-CN" dirty="0"/>
              </a:p>
              <a:p>
                <a:r>
                  <a:rPr lang="zh-CN" altLang="en-US" dirty="0"/>
                  <a:t>平均场推断假设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通过最大化证据下界可以求得</a:t>
                </a:r>
                <a:endParaRPr lang="en-US" altLang="zh-CN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zh-CN" altLang="en-US" dirty="0"/>
                  <a:t>在</a:t>
                </a:r>
                <a:r>
                  <a:rPr lang="en-US" altLang="zh-CN" dirty="0"/>
                  <a:t>MNIST </a:t>
                </a:r>
                <a:r>
                  <a:rPr lang="zh-CN" altLang="en-US" dirty="0"/>
                  <a:t>上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10 </a:t>
                </a:r>
                <a:r>
                  <a:rPr lang="zh-CN" altLang="en-US" dirty="0"/>
                  <a:t>次迭代足以找到近似正相梯度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50 </a:t>
                </a:r>
                <a:r>
                  <a:rPr lang="zh-CN" altLang="en-US" dirty="0"/>
                  <a:t>次迭代足以获得高质量表示 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71B8C1-92A2-415B-B2E0-41F336167B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1462" b="-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773E46-094F-4CE7-A953-1DD7EFF4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022F5F-C584-4F9E-8946-83EBE49A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412" y="2773623"/>
            <a:ext cx="5060118" cy="6553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CA7092-4368-46BE-8310-E1C8522F5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035" y="4129284"/>
            <a:ext cx="4808637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6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91078-F8CB-4DC8-9345-C4F0CDC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DBM</a:t>
            </a:r>
            <a:r>
              <a:rPr lang="zh-CN" altLang="en-US" dirty="0"/>
              <a:t>的参数学习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25F6C4-687A-4B48-8AF4-BA11460A3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变分推断后，可以通过最大化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/>
                  <a:t>来优化参数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25F6C4-687A-4B48-8AF4-BA11460A3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4489D3-83ED-4FB8-89F3-38707FFD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E1DC07-DEBD-4892-A753-B002ECB9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339" y="2931941"/>
            <a:ext cx="10062905" cy="994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9C653C-B6E2-4F59-B344-D3EC699FCDF9}"/>
                  </a:ext>
                </a:extLst>
              </p:cNvPr>
              <p:cNvSpPr txBox="1"/>
              <p:nvPr/>
            </p:nvSpPr>
            <p:spPr>
              <a:xfrm>
                <a:off x="8616462" y="4396154"/>
                <a:ext cx="282526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需要用采样方法来近似，对数配分函数关于参数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的梯度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9C653C-B6E2-4F59-B344-D3EC699F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462" y="4396154"/>
                <a:ext cx="2825261" cy="1015663"/>
              </a:xfrm>
              <a:prstGeom prst="rect">
                <a:avLst/>
              </a:prstGeom>
              <a:blipFill>
                <a:blip r:embed="rId4"/>
                <a:stretch>
                  <a:fillRect l="-2155" t="-2994" r="-754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9284D1B-5D20-4955-ABDB-E5A2E5502C0B}"/>
              </a:ext>
            </a:extLst>
          </p:cNvPr>
          <p:cNvCxnSpPr/>
          <p:nvPr/>
        </p:nvCxnSpPr>
        <p:spPr>
          <a:xfrm flipV="1">
            <a:off x="9472246" y="3552092"/>
            <a:ext cx="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6FC40-D0B4-4D8D-B3D6-59893A27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0" y="365126"/>
            <a:ext cx="10939849" cy="994118"/>
          </a:xfrm>
        </p:spPr>
        <p:txBody>
          <a:bodyPr/>
          <a:lstStyle/>
          <a:p>
            <a:r>
              <a:rPr lang="en-US" altLang="zh-CN"/>
              <a:t>DBM</a:t>
            </a:r>
            <a:r>
              <a:rPr lang="zh-CN" altLang="en-US"/>
              <a:t>的参数学习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F5C4C1-00DC-4444-BF8E-B52859FC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619" y="778476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68962-F4FE-47BB-8788-D94EA94B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313" y="203051"/>
            <a:ext cx="5465100" cy="6654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EE4EA6-CD0E-44C3-B166-0D097C00B789}"/>
              </a:ext>
            </a:extLst>
          </p:cNvPr>
          <p:cNvSpPr/>
          <p:nvPr/>
        </p:nvSpPr>
        <p:spPr>
          <a:xfrm>
            <a:off x="5717512" y="2331218"/>
            <a:ext cx="3627455" cy="994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81DCAA-55FD-43A1-98E4-D9120EB2CEAE}"/>
              </a:ext>
            </a:extLst>
          </p:cNvPr>
          <p:cNvSpPr/>
          <p:nvPr/>
        </p:nvSpPr>
        <p:spPr>
          <a:xfrm>
            <a:off x="5717512" y="3325336"/>
            <a:ext cx="3627455" cy="497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B7E468-DA33-455A-921B-6DCF8BD0958D}"/>
              </a:ext>
            </a:extLst>
          </p:cNvPr>
          <p:cNvSpPr/>
          <p:nvPr/>
        </p:nvSpPr>
        <p:spPr>
          <a:xfrm>
            <a:off x="5717512" y="3822395"/>
            <a:ext cx="3627455" cy="1573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9B0BE5-8D5D-4E58-9673-D3FCB18AF8BC}"/>
              </a:ext>
            </a:extLst>
          </p:cNvPr>
          <p:cNvSpPr/>
          <p:nvPr/>
        </p:nvSpPr>
        <p:spPr>
          <a:xfrm>
            <a:off x="5717512" y="5381394"/>
            <a:ext cx="3627455" cy="497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DFE7A9-9B30-497E-ADF6-B614289B9A9E}"/>
              </a:ext>
            </a:extLst>
          </p:cNvPr>
          <p:cNvSpPr txBox="1"/>
          <p:nvPr/>
        </p:nvSpPr>
        <p:spPr>
          <a:xfrm>
            <a:off x="1299586" y="2522136"/>
            <a:ext cx="160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平均场推断</a:t>
            </a:r>
            <a:endParaRPr 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274D8D-E051-4661-A167-823FEF266E22}"/>
              </a:ext>
            </a:extLst>
          </p:cNvPr>
          <p:cNvSpPr txBox="1"/>
          <p:nvPr/>
        </p:nvSpPr>
        <p:spPr>
          <a:xfrm>
            <a:off x="1299586" y="3166125"/>
            <a:ext cx="160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正向梯度</a:t>
            </a:r>
            <a:endParaRPr 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B60084-C0F9-449C-AF00-49D8E9ACFFD0}"/>
              </a:ext>
            </a:extLst>
          </p:cNvPr>
          <p:cNvSpPr txBox="1"/>
          <p:nvPr/>
        </p:nvSpPr>
        <p:spPr>
          <a:xfrm>
            <a:off x="1299586" y="3892918"/>
            <a:ext cx="1604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Gibbs</a:t>
            </a:r>
            <a:r>
              <a:rPr lang="zh-CN" altLang="en-US" sz="2000" dirty="0"/>
              <a:t>采样模型分布</a:t>
            </a:r>
            <a:endParaRPr 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E267FD-1A5A-434F-BDDF-4D56C7030556}"/>
              </a:ext>
            </a:extLst>
          </p:cNvPr>
          <p:cNvSpPr txBox="1"/>
          <p:nvPr/>
        </p:nvSpPr>
        <p:spPr>
          <a:xfrm>
            <a:off x="1299586" y="4762362"/>
            <a:ext cx="160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负向梯度</a:t>
            </a:r>
            <a:endParaRPr lang="en-US" sz="20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178A598-5DD8-45F4-915C-BCF098A29F24}"/>
              </a:ext>
            </a:extLst>
          </p:cNvPr>
          <p:cNvCxnSpPr>
            <a:cxnSpLocks/>
          </p:cNvCxnSpPr>
          <p:nvPr/>
        </p:nvCxnSpPr>
        <p:spPr>
          <a:xfrm flipH="1" flipV="1">
            <a:off x="2682910" y="2707322"/>
            <a:ext cx="2914026" cy="96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0ACC127-3AE0-49A5-B53A-EFA80A3F8214}"/>
              </a:ext>
            </a:extLst>
          </p:cNvPr>
          <p:cNvCxnSpPr>
            <a:cxnSpLocks/>
          </p:cNvCxnSpPr>
          <p:nvPr/>
        </p:nvCxnSpPr>
        <p:spPr>
          <a:xfrm flipH="1" flipV="1">
            <a:off x="2682910" y="3429000"/>
            <a:ext cx="2914026" cy="96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AFB06B3-3A94-47D6-8AEA-2107657260AA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2903973" y="4173362"/>
            <a:ext cx="2692964" cy="734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81423FA-1A41-4DE3-8213-6B7CA63D53CC}"/>
              </a:ext>
            </a:extLst>
          </p:cNvPr>
          <p:cNvCxnSpPr>
            <a:cxnSpLocks/>
          </p:cNvCxnSpPr>
          <p:nvPr/>
        </p:nvCxnSpPr>
        <p:spPr>
          <a:xfrm flipH="1" flipV="1">
            <a:off x="2682910" y="5014127"/>
            <a:ext cx="2914026" cy="6090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7" grpId="0"/>
      <p:bldP spid="18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96"/>
          <p:cNvSpPr/>
          <p:nvPr/>
        </p:nvSpPr>
        <p:spPr>
          <a:xfrm>
            <a:off x="6967734" y="2319680"/>
            <a:ext cx="4086781" cy="664726"/>
          </a:xfrm>
          <a:prstGeom prst="rect">
            <a:avLst/>
          </a:prstGeom>
          <a:blipFill dpi="0" rotWithShape="0">
            <a:blip r:embed="rId2">
              <a:alphaModFix amt="2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D7BC5A3-D355-4C8D-AD2C-5AC2CB0B116D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4" name="组合 1"/>
          <p:cNvGrpSpPr/>
          <p:nvPr/>
        </p:nvGrpSpPr>
        <p:grpSpPr>
          <a:xfrm>
            <a:off x="95463" y="1413768"/>
            <a:ext cx="5227003" cy="4042367"/>
            <a:chOff x="3204345" y="1148987"/>
            <a:chExt cx="5227003" cy="4042367"/>
          </a:xfrm>
        </p:grpSpPr>
        <p:grpSp>
          <p:nvGrpSpPr>
            <p:cNvPr id="5" name="组合 2"/>
            <p:cNvGrpSpPr/>
            <p:nvPr/>
          </p:nvGrpSpPr>
          <p:grpSpPr>
            <a:xfrm>
              <a:off x="3941860" y="1686047"/>
              <a:ext cx="3240000" cy="3240000"/>
              <a:chOff x="4458000" y="1715032"/>
              <a:chExt cx="3240000" cy="3240000"/>
            </a:xfrm>
          </p:grpSpPr>
          <p:sp>
            <p:nvSpPr>
              <p:cNvPr id="78" name="椭圆 75"/>
              <p:cNvSpPr/>
              <p:nvPr userDrawn="1"/>
            </p:nvSpPr>
            <p:spPr>
              <a:xfrm>
                <a:off x="4530000" y="1787032"/>
                <a:ext cx="3096000" cy="309600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6"/>
              <p:cNvSpPr/>
              <p:nvPr userDrawn="1"/>
            </p:nvSpPr>
            <p:spPr>
              <a:xfrm>
                <a:off x="4494000" y="1751032"/>
                <a:ext cx="3168000" cy="316800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7"/>
              <p:cNvSpPr/>
              <p:nvPr userDrawn="1"/>
            </p:nvSpPr>
            <p:spPr>
              <a:xfrm>
                <a:off x="4458000" y="1715032"/>
                <a:ext cx="3240000" cy="324000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3"/>
            <p:cNvGrpSpPr/>
            <p:nvPr/>
          </p:nvGrpSpPr>
          <p:grpSpPr>
            <a:xfrm>
              <a:off x="5422292" y="2072905"/>
              <a:ext cx="279136" cy="279136"/>
              <a:chOff x="6915602" y="1431728"/>
              <a:chExt cx="301944" cy="301944"/>
            </a:xfrm>
          </p:grpSpPr>
          <p:sp>
            <p:nvSpPr>
              <p:cNvPr id="76" name="椭圆 73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4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4"/>
            <p:cNvCxnSpPr/>
            <p:nvPr/>
          </p:nvCxnSpPr>
          <p:spPr>
            <a:xfrm flipV="1">
              <a:off x="3204345" y="3489380"/>
              <a:ext cx="4767309" cy="17755"/>
            </a:xfrm>
            <a:prstGeom prst="line">
              <a:avLst/>
            </a:prstGeom>
            <a:ln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grpSp>
          <p:nvGrpSpPr>
            <p:cNvPr id="8" name="组合 5"/>
            <p:cNvGrpSpPr/>
            <p:nvPr/>
          </p:nvGrpSpPr>
          <p:grpSpPr>
            <a:xfrm>
              <a:off x="5422292" y="4260054"/>
              <a:ext cx="279136" cy="279136"/>
              <a:chOff x="6915602" y="1431728"/>
              <a:chExt cx="301944" cy="301944"/>
            </a:xfrm>
          </p:grpSpPr>
          <p:sp>
            <p:nvSpPr>
              <p:cNvPr id="74" name="椭圆 71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2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6"/>
            <p:cNvGrpSpPr/>
            <p:nvPr/>
          </p:nvGrpSpPr>
          <p:grpSpPr>
            <a:xfrm>
              <a:off x="4612292" y="2545470"/>
              <a:ext cx="279136" cy="279136"/>
              <a:chOff x="6915602" y="1431728"/>
              <a:chExt cx="301944" cy="301944"/>
            </a:xfrm>
          </p:grpSpPr>
          <p:sp>
            <p:nvSpPr>
              <p:cNvPr id="72" name="椭圆 69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0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7"/>
            <p:cNvGrpSpPr/>
            <p:nvPr/>
          </p:nvGrpSpPr>
          <p:grpSpPr>
            <a:xfrm>
              <a:off x="4612292" y="3787489"/>
              <a:ext cx="279136" cy="279136"/>
              <a:chOff x="6915602" y="1431728"/>
              <a:chExt cx="301944" cy="301944"/>
            </a:xfrm>
          </p:grpSpPr>
          <p:sp>
            <p:nvSpPr>
              <p:cNvPr id="70" name="椭圆 67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68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8"/>
            <p:cNvGrpSpPr/>
            <p:nvPr/>
          </p:nvGrpSpPr>
          <p:grpSpPr>
            <a:xfrm>
              <a:off x="6236828" y="2545470"/>
              <a:ext cx="279136" cy="279136"/>
              <a:chOff x="6915602" y="1431728"/>
              <a:chExt cx="301944" cy="301944"/>
            </a:xfrm>
          </p:grpSpPr>
          <p:sp>
            <p:nvSpPr>
              <p:cNvPr id="68" name="椭圆 65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6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9"/>
            <p:cNvGrpSpPr/>
            <p:nvPr/>
          </p:nvGrpSpPr>
          <p:grpSpPr>
            <a:xfrm>
              <a:off x="6236828" y="3787489"/>
              <a:ext cx="279136" cy="279136"/>
              <a:chOff x="6915602" y="1431728"/>
              <a:chExt cx="301944" cy="301944"/>
            </a:xfrm>
          </p:grpSpPr>
          <p:sp>
            <p:nvSpPr>
              <p:cNvPr id="66" name="椭圆 63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4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0"/>
            <p:cNvGrpSpPr/>
            <p:nvPr/>
          </p:nvGrpSpPr>
          <p:grpSpPr>
            <a:xfrm>
              <a:off x="3779520" y="1629602"/>
              <a:ext cx="3616960" cy="3561752"/>
              <a:chOff x="3779520" y="1629602"/>
              <a:chExt cx="3616960" cy="3561752"/>
            </a:xfrm>
          </p:grpSpPr>
          <p:cxnSp>
            <p:nvCxnSpPr>
              <p:cNvPr id="64" name="直接连接符 61"/>
              <p:cNvCxnSpPr/>
              <p:nvPr userDrawn="1"/>
            </p:nvCxnSpPr>
            <p:spPr>
              <a:xfrm>
                <a:off x="3779520" y="2394956"/>
                <a:ext cx="3616960" cy="1840976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5" name="直接连接符 62"/>
              <p:cNvCxnSpPr/>
              <p:nvPr userDrawn="1"/>
            </p:nvCxnSpPr>
            <p:spPr>
              <a:xfrm>
                <a:off x="4612292" y="1629602"/>
                <a:ext cx="2032348" cy="3561752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4" name="组合 11"/>
            <p:cNvGrpSpPr/>
            <p:nvPr/>
          </p:nvGrpSpPr>
          <p:grpSpPr>
            <a:xfrm rot="16200000">
              <a:off x="3861896" y="1506940"/>
              <a:ext cx="3616960" cy="3561752"/>
              <a:chOff x="3779520" y="1629602"/>
              <a:chExt cx="3616960" cy="3561752"/>
            </a:xfrm>
          </p:grpSpPr>
          <p:cxnSp>
            <p:nvCxnSpPr>
              <p:cNvPr id="62" name="直接连接符 59"/>
              <p:cNvCxnSpPr/>
              <p:nvPr userDrawn="1"/>
            </p:nvCxnSpPr>
            <p:spPr>
              <a:xfrm>
                <a:off x="3779520" y="2394956"/>
                <a:ext cx="3616960" cy="1840976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3" name="直接连接符 60"/>
              <p:cNvCxnSpPr/>
              <p:nvPr userDrawn="1"/>
            </p:nvCxnSpPr>
            <p:spPr>
              <a:xfrm>
                <a:off x="4612292" y="1629602"/>
                <a:ext cx="2032348" cy="3561752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5" name="组合 12"/>
            <p:cNvGrpSpPr/>
            <p:nvPr/>
          </p:nvGrpSpPr>
          <p:grpSpPr>
            <a:xfrm>
              <a:off x="6397877" y="1380037"/>
              <a:ext cx="2033471" cy="2033471"/>
              <a:chOff x="8272465" y="1479335"/>
              <a:chExt cx="1613197" cy="1613197"/>
            </a:xfrm>
          </p:grpSpPr>
          <p:grpSp>
            <p:nvGrpSpPr>
              <p:cNvPr id="39" name="组合 36"/>
              <p:cNvGrpSpPr/>
              <p:nvPr userDrawn="1"/>
            </p:nvGrpSpPr>
            <p:grpSpPr>
              <a:xfrm>
                <a:off x="8272465" y="1479335"/>
                <a:ext cx="1613197" cy="1613197"/>
                <a:chOff x="4458000" y="1715032"/>
                <a:chExt cx="3240000" cy="3240000"/>
              </a:xfrm>
            </p:grpSpPr>
            <p:sp>
              <p:nvSpPr>
                <p:cNvPr id="59" name="椭圆 56"/>
                <p:cNvSpPr/>
                <p:nvPr userDrawn="1"/>
              </p:nvSpPr>
              <p:spPr>
                <a:xfrm>
                  <a:off x="4530000" y="1787032"/>
                  <a:ext cx="3096000" cy="3096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7"/>
                <p:cNvSpPr/>
                <p:nvPr userDrawn="1"/>
              </p:nvSpPr>
              <p:spPr>
                <a:xfrm>
                  <a:off x="4494000" y="1751032"/>
                  <a:ext cx="3168000" cy="3168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58"/>
                <p:cNvSpPr/>
                <p:nvPr userDrawn="1"/>
              </p:nvSpPr>
              <p:spPr>
                <a:xfrm>
                  <a:off x="4458000" y="1715032"/>
                  <a:ext cx="3240000" cy="3240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7"/>
              <p:cNvGrpSpPr/>
              <p:nvPr userDrawn="1"/>
            </p:nvGrpSpPr>
            <p:grpSpPr>
              <a:xfrm>
                <a:off x="8586067" y="1720236"/>
                <a:ext cx="985998" cy="1093816"/>
                <a:chOff x="8582069" y="1755978"/>
                <a:chExt cx="985998" cy="1093816"/>
              </a:xfrm>
            </p:grpSpPr>
            <p:grpSp>
              <p:nvGrpSpPr>
                <p:cNvPr id="41" name="组合 38"/>
                <p:cNvGrpSpPr/>
                <p:nvPr userDrawn="1"/>
              </p:nvGrpSpPr>
              <p:grpSpPr>
                <a:xfrm>
                  <a:off x="8998754" y="1755978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57" name="椭圆 54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5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2" name="组合 39"/>
                <p:cNvGrpSpPr/>
                <p:nvPr userDrawn="1"/>
              </p:nvGrpSpPr>
              <p:grpSpPr>
                <a:xfrm>
                  <a:off x="8582069" y="2049911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55" name="椭圆 52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3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3" name="组合 40"/>
                <p:cNvGrpSpPr/>
                <p:nvPr userDrawn="1"/>
              </p:nvGrpSpPr>
              <p:grpSpPr>
                <a:xfrm>
                  <a:off x="8582069" y="2441991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53" name="椭圆 50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1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" name="组合 41"/>
                <p:cNvGrpSpPr/>
                <p:nvPr userDrawn="1"/>
              </p:nvGrpSpPr>
              <p:grpSpPr>
                <a:xfrm>
                  <a:off x="9021276" y="2652765"/>
                  <a:ext cx="197029" cy="197029"/>
                  <a:chOff x="8858380" y="2543297"/>
                  <a:chExt cx="143329" cy="143329"/>
                </a:xfrm>
              </p:grpSpPr>
              <p:sp>
                <p:nvSpPr>
                  <p:cNvPr id="51" name="椭圆 48"/>
                  <p:cNvSpPr/>
                  <p:nvPr/>
                </p:nvSpPr>
                <p:spPr>
                  <a:xfrm>
                    <a:off x="8858380" y="2543297"/>
                    <a:ext cx="143329" cy="14332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49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5" name="组合 42"/>
                <p:cNvGrpSpPr/>
                <p:nvPr userDrawn="1"/>
              </p:nvGrpSpPr>
              <p:grpSpPr>
                <a:xfrm>
                  <a:off x="9375883" y="2049911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49" name="椭圆 46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7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6" name="组合 43"/>
                <p:cNvGrpSpPr/>
                <p:nvPr userDrawn="1"/>
              </p:nvGrpSpPr>
              <p:grpSpPr>
                <a:xfrm>
                  <a:off x="9375883" y="2414592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47" name="椭圆 44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5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6" name="组合 13"/>
            <p:cNvGrpSpPr/>
            <p:nvPr/>
          </p:nvGrpSpPr>
          <p:grpSpPr>
            <a:xfrm>
              <a:off x="3290189" y="1148987"/>
              <a:ext cx="1209969" cy="1209969"/>
              <a:chOff x="3290189" y="1148987"/>
              <a:chExt cx="1209969" cy="1209969"/>
            </a:xfrm>
          </p:grpSpPr>
          <p:grpSp>
            <p:nvGrpSpPr>
              <p:cNvPr id="17" name="组合 14"/>
              <p:cNvGrpSpPr/>
              <p:nvPr userDrawn="1"/>
            </p:nvGrpSpPr>
            <p:grpSpPr>
              <a:xfrm>
                <a:off x="3290189" y="1148987"/>
                <a:ext cx="1209969" cy="1209969"/>
                <a:chOff x="4458000" y="1715032"/>
                <a:chExt cx="3240000" cy="3240000"/>
              </a:xfrm>
            </p:grpSpPr>
            <p:sp>
              <p:nvSpPr>
                <p:cNvPr id="36" name="椭圆 33"/>
                <p:cNvSpPr/>
                <p:nvPr userDrawn="1"/>
              </p:nvSpPr>
              <p:spPr>
                <a:xfrm>
                  <a:off x="4530000" y="1787032"/>
                  <a:ext cx="3096000" cy="3096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4"/>
                <p:cNvSpPr/>
                <p:nvPr userDrawn="1"/>
              </p:nvSpPr>
              <p:spPr>
                <a:xfrm>
                  <a:off x="4494000" y="1751032"/>
                  <a:ext cx="3168000" cy="3168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5"/>
                <p:cNvSpPr/>
                <p:nvPr userDrawn="1"/>
              </p:nvSpPr>
              <p:spPr>
                <a:xfrm>
                  <a:off x="4458000" y="1715032"/>
                  <a:ext cx="3240000" cy="3240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5"/>
              <p:cNvGrpSpPr/>
              <p:nvPr userDrawn="1"/>
            </p:nvGrpSpPr>
            <p:grpSpPr>
              <a:xfrm>
                <a:off x="3838358" y="1330096"/>
                <a:ext cx="143299" cy="143299"/>
                <a:chOff x="8860553" y="2545471"/>
                <a:chExt cx="138982" cy="138982"/>
              </a:xfrm>
            </p:grpSpPr>
            <p:sp>
              <p:nvSpPr>
                <p:cNvPr id="34" name="椭圆 31"/>
                <p:cNvSpPr/>
                <p:nvPr/>
              </p:nvSpPr>
              <p:spPr>
                <a:xfrm>
                  <a:off x="8860553" y="2545471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2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" name="组合 16"/>
              <p:cNvGrpSpPr/>
              <p:nvPr userDrawn="1"/>
            </p:nvGrpSpPr>
            <p:grpSpPr>
              <a:xfrm>
                <a:off x="3525826" y="1550558"/>
                <a:ext cx="143299" cy="143299"/>
                <a:chOff x="8860553" y="2545470"/>
                <a:chExt cx="138982" cy="138982"/>
              </a:xfrm>
            </p:grpSpPr>
            <p:sp>
              <p:nvSpPr>
                <p:cNvPr id="32" name="椭圆 29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0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7"/>
              <p:cNvGrpSpPr/>
              <p:nvPr userDrawn="1"/>
            </p:nvGrpSpPr>
            <p:grpSpPr>
              <a:xfrm>
                <a:off x="3525826" y="1844636"/>
                <a:ext cx="143299" cy="143299"/>
                <a:chOff x="8860553" y="2545470"/>
                <a:chExt cx="138982" cy="138982"/>
              </a:xfrm>
            </p:grpSpPr>
            <p:sp>
              <p:nvSpPr>
                <p:cNvPr id="30" name="椭圆 27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28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18"/>
              <p:cNvGrpSpPr/>
              <p:nvPr userDrawn="1"/>
            </p:nvGrpSpPr>
            <p:grpSpPr>
              <a:xfrm>
                <a:off x="3846365" y="2008020"/>
                <a:ext cx="143299" cy="143299"/>
                <a:chOff x="8850141" y="2548833"/>
                <a:chExt cx="138982" cy="138982"/>
              </a:xfrm>
            </p:grpSpPr>
            <p:sp>
              <p:nvSpPr>
                <p:cNvPr id="28" name="椭圆 25"/>
                <p:cNvSpPr/>
                <p:nvPr/>
              </p:nvSpPr>
              <p:spPr>
                <a:xfrm>
                  <a:off x="8850141" y="2548833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6"/>
                <p:cNvSpPr/>
                <p:nvPr/>
              </p:nvSpPr>
              <p:spPr>
                <a:xfrm rot="1905853">
                  <a:off x="8883632" y="2582324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19"/>
              <p:cNvGrpSpPr/>
              <p:nvPr userDrawn="1"/>
            </p:nvGrpSpPr>
            <p:grpSpPr>
              <a:xfrm>
                <a:off x="4121221" y="1550558"/>
                <a:ext cx="143299" cy="143299"/>
                <a:chOff x="8860553" y="2545470"/>
                <a:chExt cx="138982" cy="138982"/>
              </a:xfrm>
            </p:grpSpPr>
            <p:sp>
              <p:nvSpPr>
                <p:cNvPr id="26" name="椭圆 23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4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0"/>
              <p:cNvGrpSpPr/>
              <p:nvPr userDrawn="1"/>
            </p:nvGrpSpPr>
            <p:grpSpPr>
              <a:xfrm>
                <a:off x="4121221" y="1824085"/>
                <a:ext cx="143299" cy="143299"/>
                <a:chOff x="8860553" y="2545470"/>
                <a:chExt cx="138982" cy="138982"/>
              </a:xfrm>
            </p:grpSpPr>
            <p:sp>
              <p:nvSpPr>
                <p:cNvPr id="24" name="椭圆 21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2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1" name="文本框 78"/>
          <p:cNvSpPr txBox="1"/>
          <p:nvPr/>
        </p:nvSpPr>
        <p:spPr>
          <a:xfrm>
            <a:off x="1786890" y="287764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3" name="文本框 79"/>
          <p:cNvSpPr txBox="1"/>
          <p:nvPr/>
        </p:nvSpPr>
        <p:spPr>
          <a:xfrm>
            <a:off x="7075360" y="2375193"/>
            <a:ext cx="27286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玻尔兹曼机</a:t>
            </a:r>
          </a:p>
        </p:txBody>
      </p:sp>
      <p:sp>
        <p:nvSpPr>
          <p:cNvPr id="84" name="文本框 80"/>
          <p:cNvSpPr txBox="1"/>
          <p:nvPr/>
        </p:nvSpPr>
        <p:spPr>
          <a:xfrm>
            <a:off x="7085520" y="3198637"/>
            <a:ext cx="313900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</a:p>
        </p:txBody>
      </p:sp>
      <p:sp>
        <p:nvSpPr>
          <p:cNvPr id="85" name="文本框 81"/>
          <p:cNvSpPr txBox="1"/>
          <p:nvPr/>
        </p:nvSpPr>
        <p:spPr>
          <a:xfrm>
            <a:off x="7085520" y="4022081"/>
            <a:ext cx="310854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</a:p>
        </p:txBody>
      </p:sp>
      <p:cxnSp>
        <p:nvCxnSpPr>
          <p:cNvPr id="87" name="直接连接符 84"/>
          <p:cNvCxnSpPr/>
          <p:nvPr/>
        </p:nvCxnSpPr>
        <p:spPr>
          <a:xfrm flipV="1">
            <a:off x="6793733" y="3883281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直接连接符 85"/>
          <p:cNvCxnSpPr/>
          <p:nvPr/>
        </p:nvCxnSpPr>
        <p:spPr>
          <a:xfrm flipV="1">
            <a:off x="6793733" y="4714808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5804890" y="2866260"/>
            <a:ext cx="6192000" cy="1328776"/>
            <a:chOff x="5804890" y="999803"/>
            <a:chExt cx="6192000" cy="1328776"/>
          </a:xfrm>
        </p:grpSpPr>
        <p:cxnSp>
          <p:nvCxnSpPr>
            <p:cNvPr id="93" name="直接连接符 92"/>
            <p:cNvCxnSpPr/>
            <p:nvPr/>
          </p:nvCxnSpPr>
          <p:spPr>
            <a:xfrm flipV="1">
              <a:off x="6060979" y="999803"/>
              <a:ext cx="0" cy="1328776"/>
            </a:xfrm>
            <a:prstGeom prst="line">
              <a:avLst/>
            </a:prstGeom>
            <a:ln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5804890" y="1192437"/>
              <a:ext cx="6192000" cy="849048"/>
              <a:chOff x="5804890" y="1523595"/>
              <a:chExt cx="6192000" cy="849048"/>
            </a:xfrm>
          </p:grpSpPr>
          <p:cxnSp>
            <p:nvCxnSpPr>
              <p:cNvPr id="91" name="直接连接符 90"/>
              <p:cNvCxnSpPr/>
              <p:nvPr/>
            </p:nvCxnSpPr>
            <p:spPr>
              <a:xfrm flipV="1">
                <a:off x="5804890" y="1523595"/>
                <a:ext cx="6192000" cy="17755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V="1">
                <a:off x="5804890" y="2354888"/>
                <a:ext cx="6192000" cy="17755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94" name="等腰三角形 94"/>
              <p:cNvSpPr/>
              <p:nvPr/>
            </p:nvSpPr>
            <p:spPr>
              <a:xfrm rot="5400000">
                <a:off x="6326206" y="1749614"/>
                <a:ext cx="408297" cy="3519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5"/>
              <p:cNvSpPr/>
              <p:nvPr/>
            </p:nvSpPr>
            <p:spPr>
              <a:xfrm>
                <a:off x="6793733" y="1903521"/>
                <a:ext cx="64683" cy="64683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96" name="等腰三角形 97"/>
              <p:cNvSpPr/>
              <p:nvPr/>
            </p:nvSpPr>
            <p:spPr>
              <a:xfrm rot="5400000">
                <a:off x="6255146" y="1761680"/>
                <a:ext cx="366724" cy="31614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00" name="直接连接符 84"/>
          <p:cNvCxnSpPr/>
          <p:nvPr/>
        </p:nvCxnSpPr>
        <p:spPr>
          <a:xfrm flipV="1">
            <a:off x="6793733" y="3051754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1" name="直接连接符 84"/>
          <p:cNvCxnSpPr/>
          <p:nvPr/>
        </p:nvCxnSpPr>
        <p:spPr>
          <a:xfrm flipV="1">
            <a:off x="6793733" y="2220227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41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算法回顾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给定一个样本</a:t>
            </a:r>
            <a:r>
              <a:rPr lang="en-US" altLang="zh-CN" dirty="0"/>
              <a:t>x</a:t>
            </a:r>
            <a:r>
              <a:rPr lang="zh-CN" altLang="en-US" dirty="0"/>
              <a:t>，其对数边缘似然</a:t>
            </a:r>
            <a:r>
              <a:rPr lang="en-US" altLang="zh-CN" dirty="0"/>
              <a:t>log 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可以分解为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27" y="2911586"/>
            <a:ext cx="5292436" cy="1066800"/>
          </a:xfrm>
          <a:prstGeom prst="rect">
            <a:avLst/>
          </a:prstGeom>
        </p:spPr>
      </p:pic>
      <p:pic>
        <p:nvPicPr>
          <p:cNvPr id="6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26" y="2987785"/>
            <a:ext cx="1069947" cy="396019"/>
          </a:xfrm>
          <a:prstGeom prst="rect">
            <a:avLst/>
          </a:prstGeom>
        </p:spPr>
      </p:pic>
      <p:sp>
        <p:nvSpPr>
          <p:cNvPr id="7" name="矩形 7"/>
          <p:cNvSpPr/>
          <p:nvPr/>
        </p:nvSpPr>
        <p:spPr>
          <a:xfrm>
            <a:off x="6899669" y="489683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dirty="0"/>
              <a:t>E step</a:t>
            </a:r>
            <a:endParaRPr lang="zh-CN" altLang="en-US" dirty="0"/>
          </a:p>
        </p:txBody>
      </p:sp>
      <p:cxnSp>
        <p:nvCxnSpPr>
          <p:cNvPr id="8" name="直接箭头连接符 9"/>
          <p:cNvCxnSpPr>
            <a:stCxn id="7" idx="0"/>
          </p:cNvCxnSpPr>
          <p:nvPr/>
        </p:nvCxnSpPr>
        <p:spPr>
          <a:xfrm flipH="1" flipV="1">
            <a:off x="7280669" y="4085066"/>
            <a:ext cx="38346" cy="811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10"/>
          <p:cNvSpPr/>
          <p:nvPr/>
        </p:nvSpPr>
        <p:spPr>
          <a:xfrm>
            <a:off x="5985269" y="3597386"/>
            <a:ext cx="2133600" cy="43434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endParaRPr lang="zh-CN" altLang="en-US" sz="2400" dirty="0"/>
          </a:p>
        </p:txBody>
      </p:sp>
      <p:sp>
        <p:nvSpPr>
          <p:cNvPr id="10" name="矩形 19"/>
          <p:cNvSpPr/>
          <p:nvPr/>
        </p:nvSpPr>
        <p:spPr>
          <a:xfrm>
            <a:off x="4532499" y="48968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dirty="0"/>
              <a:t>M step</a:t>
            </a:r>
            <a:endParaRPr lang="zh-CN" altLang="en-US" dirty="0"/>
          </a:p>
        </p:txBody>
      </p:sp>
      <p:cxnSp>
        <p:nvCxnSpPr>
          <p:cNvPr id="11" name="直接箭头连接符 20"/>
          <p:cNvCxnSpPr>
            <a:stCxn id="10" idx="0"/>
          </p:cNvCxnSpPr>
          <p:nvPr/>
        </p:nvCxnSpPr>
        <p:spPr>
          <a:xfrm flipH="1" flipV="1">
            <a:off x="4913499" y="4085066"/>
            <a:ext cx="57582" cy="811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1"/>
          <p:cNvSpPr/>
          <p:nvPr/>
        </p:nvSpPr>
        <p:spPr>
          <a:xfrm>
            <a:off x="4232669" y="3597386"/>
            <a:ext cx="1519030" cy="43434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7970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r>
              <a:rPr lang="en-US" altLang="zh-CN" dirty="0"/>
              <a:t>(VAE)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变分自编码器的模型结构可以分为两个部分：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寻找后验分布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的变分近似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30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变分推断：用简单的分布</a:t>
            </a:r>
            <a:r>
              <a:rPr lang="en-US" altLang="zh-CN" dirty="0"/>
              <a:t>q</a:t>
            </a:r>
            <a:r>
              <a:rPr lang="zh-CN" altLang="en-US" dirty="0"/>
              <a:t>去近似复杂的分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在已知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-25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的情况下，估计更好的生成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43" y="2529047"/>
            <a:ext cx="2695951" cy="2648320"/>
          </a:xfrm>
          <a:prstGeom prst="rect">
            <a:avLst/>
          </a:prstGeom>
        </p:spPr>
      </p:pic>
      <p:sp>
        <p:nvSpPr>
          <p:cNvPr id="8" name="文本框 5"/>
          <p:cNvSpPr txBox="1"/>
          <p:nvPr/>
        </p:nvSpPr>
        <p:spPr>
          <a:xfrm>
            <a:off x="8525152" y="185408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用神经网络来替代</a:t>
            </a:r>
          </a:p>
        </p:txBody>
      </p:sp>
      <p:sp>
        <p:nvSpPr>
          <p:cNvPr id="9" name="矩形 8"/>
          <p:cNvSpPr/>
          <p:nvPr/>
        </p:nvSpPr>
        <p:spPr>
          <a:xfrm>
            <a:off x="1325152" y="2522827"/>
            <a:ext cx="5888448" cy="4320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cxnSp>
        <p:nvCxnSpPr>
          <p:cNvPr id="11" name="Straight Arrow Connector 10"/>
          <p:cNvCxnSpPr>
            <a:stCxn id="8" idx="1"/>
            <a:endCxn id="9" idx="3"/>
          </p:cNvCxnSpPr>
          <p:nvPr/>
        </p:nvCxnSpPr>
        <p:spPr>
          <a:xfrm flipH="1">
            <a:off x="7213600" y="2115697"/>
            <a:ext cx="1311552" cy="623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05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38" y="2404389"/>
            <a:ext cx="7844306" cy="31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69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r>
              <a:rPr lang="en-US" altLang="zh-CN" dirty="0"/>
              <a:t>—</a:t>
            </a:r>
            <a:r>
              <a:rPr lang="zh-CN" altLang="en-US" dirty="0"/>
              <a:t>优化目标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内容占位符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2019300"/>
            <a:ext cx="7543800" cy="798455"/>
          </a:xfrm>
          <a:prstGeom prst="rect">
            <a:avLst/>
          </a:prstGeom>
        </p:spPr>
      </p:pic>
      <p:pic>
        <p:nvPicPr>
          <p:cNvPr id="6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3695700"/>
            <a:ext cx="7239000" cy="61665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5191125" y="3009900"/>
            <a:ext cx="381000" cy="552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Down Arrow 8"/>
          <p:cNvSpPr/>
          <p:nvPr/>
        </p:nvSpPr>
        <p:spPr>
          <a:xfrm>
            <a:off x="5191125" y="4644421"/>
            <a:ext cx="381000" cy="552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1146"/>
          <a:stretch/>
        </p:blipFill>
        <p:spPr>
          <a:xfrm>
            <a:off x="3455480" y="5453107"/>
            <a:ext cx="2259520" cy="733333"/>
          </a:xfrm>
          <a:prstGeom prst="rect">
            <a:avLst/>
          </a:prstGeom>
        </p:spPr>
      </p:pic>
      <p:pic>
        <p:nvPicPr>
          <p:cNvPr id="11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1"/>
          <a:stretch/>
        </p:blipFill>
        <p:spPr>
          <a:xfrm>
            <a:off x="5722620" y="5473737"/>
            <a:ext cx="3371850" cy="61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817" y="5651523"/>
            <a:ext cx="666667" cy="51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39324" y="6165809"/>
                <a:ext cx="2146300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324" y="6165809"/>
                <a:ext cx="2146300" cy="486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30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r>
              <a:rPr lang="en-US" altLang="zh-CN" dirty="0"/>
              <a:t>—</a:t>
            </a:r>
            <a:r>
              <a:rPr lang="zh-CN" altLang="en-US" dirty="0"/>
              <a:t>再参数化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分布</a:t>
                </a:r>
                <a:r>
                  <a:rPr lang="en-US" altLang="zh-CN" dirty="0"/>
                  <a:t>q(</a:t>
                </a:r>
                <a:r>
                  <a:rPr lang="en-US" altLang="zh-CN" dirty="0" err="1"/>
                  <a:t>z|x,ϕ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依赖于参数</a:t>
                </a:r>
                <a:r>
                  <a:rPr lang="en-US" altLang="zh-CN" dirty="0"/>
                  <a:t>ϕ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再参数化（</a:t>
                </a:r>
                <a:r>
                  <a:rPr lang="en-US" altLang="zh-CN" dirty="0" err="1"/>
                  <a:t>reparameterization</a:t>
                </a:r>
                <a:r>
                  <a:rPr lang="zh-CN" altLang="en-US" dirty="0"/>
                  <a:t>）是实现通过随机变量实现反向传播的一种重要手段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实现参数和采样操作的剥离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 r="-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Right Arrow 4"/>
          <p:cNvSpPr/>
          <p:nvPr/>
        </p:nvSpPr>
        <p:spPr>
          <a:xfrm>
            <a:off x="3390900" y="4057135"/>
            <a:ext cx="863600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56674" y="3776931"/>
                <a:ext cx="391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674" y="3776931"/>
                <a:ext cx="3911600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5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玻尔兹曼机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玻尔兹曼机</a:t>
            </a:r>
            <a:r>
              <a:rPr lang="zh-CN" altLang="en-US" dirty="0"/>
              <a:t>是一个特殊的概率无向图模型</a:t>
            </a:r>
            <a:endParaRPr lang="en-US" altLang="zh-CN" dirty="0"/>
          </a:p>
          <a:p>
            <a:pPr lvl="1"/>
            <a:r>
              <a:rPr lang="zh-CN" altLang="en-US" dirty="0"/>
              <a:t>每个随机变量是二值的</a:t>
            </a:r>
            <a:endParaRPr lang="en-US" altLang="zh-CN" dirty="0"/>
          </a:p>
          <a:p>
            <a:pPr lvl="1"/>
            <a:r>
              <a:rPr lang="zh-CN" altLang="en-US" dirty="0"/>
              <a:t>所有变量之间是全连接的</a:t>
            </a:r>
            <a:endParaRPr lang="en-US" altLang="zh-CN" dirty="0"/>
          </a:p>
          <a:p>
            <a:pPr lvl="1"/>
            <a:r>
              <a:rPr lang="zh-CN" altLang="en-US" dirty="0"/>
              <a:t> 整个能量函数定义为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P(X)</a:t>
            </a:r>
            <a:r>
              <a:rPr lang="zh-CN" altLang="en-US" dirty="0"/>
              <a:t> 为玻尔兹曼分布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6" y="3190402"/>
            <a:ext cx="3124544" cy="1198165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6" y="4926783"/>
            <a:ext cx="2565683" cy="546160"/>
          </a:xfrm>
          <a:prstGeom prst="rect">
            <a:avLst/>
          </a:prstGeom>
        </p:spPr>
      </p:pic>
      <p:pic>
        <p:nvPicPr>
          <p:cNvPr id="9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22" y="1359244"/>
            <a:ext cx="2972128" cy="2447136"/>
          </a:xfrm>
          <a:prstGeom prst="rect">
            <a:avLst/>
          </a:prstGeom>
        </p:spPr>
      </p:pic>
      <p:sp>
        <p:nvSpPr>
          <p:cNvPr id="10" name="矩形 5"/>
          <p:cNvSpPr/>
          <p:nvPr/>
        </p:nvSpPr>
        <p:spPr>
          <a:xfrm>
            <a:off x="8178442" y="422257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dirty="0"/>
              <a:t>一个有六个变量的玻尔兹曼机</a:t>
            </a:r>
          </a:p>
        </p:txBody>
      </p:sp>
      <p:sp>
        <p:nvSpPr>
          <p:cNvPr id="11" name="矩形 8"/>
          <p:cNvSpPr/>
          <p:nvPr/>
        </p:nvSpPr>
        <p:spPr>
          <a:xfrm>
            <a:off x="8777201" y="5008108"/>
            <a:ext cx="1800493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两个基本问题：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推断</a:t>
            </a:r>
            <a:r>
              <a:rPr lang="en-US" altLang="zh-CN" dirty="0">
                <a:solidFill>
                  <a:srgbClr val="FF0000"/>
                </a:solidFill>
              </a:rPr>
              <a:t>p(</a:t>
            </a:r>
            <a:r>
              <a:rPr lang="en-US" altLang="zh-CN" dirty="0" err="1">
                <a:solidFill>
                  <a:srgbClr val="FF0000"/>
                </a:solidFill>
              </a:rPr>
              <a:t>h|v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参数学习</a:t>
            </a:r>
            <a:r>
              <a:rPr lang="en-US" altLang="zh-CN" dirty="0">
                <a:solidFill>
                  <a:srgbClr val="FF0000"/>
                </a:solidFill>
              </a:rPr>
              <a:t>W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7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变分自编码器的训练过程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93" y="1473008"/>
            <a:ext cx="5943546" cy="5054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0" y="2463881"/>
            <a:ext cx="3828571" cy="64761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7" idx="2"/>
          </p:cNvCxnSpPr>
          <p:nvPr/>
        </p:nvCxnSpPr>
        <p:spPr>
          <a:xfrm flipH="1" flipV="1">
            <a:off x="2556836" y="3111500"/>
            <a:ext cx="846764" cy="330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64500" y="2233048"/>
                <a:ext cx="28193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0" y="2233048"/>
                <a:ext cx="2819399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>
            <a:off x="7277100" y="2463880"/>
            <a:ext cx="787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变分自编码器学习到的隐变量流形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556951"/>
            <a:ext cx="9145982" cy="47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96"/>
          <p:cNvSpPr/>
          <p:nvPr/>
        </p:nvSpPr>
        <p:spPr>
          <a:xfrm>
            <a:off x="6967734" y="2319680"/>
            <a:ext cx="4086781" cy="664726"/>
          </a:xfrm>
          <a:prstGeom prst="rect">
            <a:avLst/>
          </a:prstGeom>
          <a:blipFill dpi="0" rotWithShape="0">
            <a:blip r:embed="rId2">
              <a:alphaModFix amt="2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D7BC5A3-D355-4C8D-AD2C-5AC2CB0B116D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4" name="组合 1"/>
          <p:cNvGrpSpPr/>
          <p:nvPr/>
        </p:nvGrpSpPr>
        <p:grpSpPr>
          <a:xfrm>
            <a:off x="95463" y="1413768"/>
            <a:ext cx="5227003" cy="4042367"/>
            <a:chOff x="3204345" y="1148987"/>
            <a:chExt cx="5227003" cy="4042367"/>
          </a:xfrm>
        </p:grpSpPr>
        <p:grpSp>
          <p:nvGrpSpPr>
            <p:cNvPr id="5" name="组合 2"/>
            <p:cNvGrpSpPr/>
            <p:nvPr/>
          </p:nvGrpSpPr>
          <p:grpSpPr>
            <a:xfrm>
              <a:off x="3941860" y="1686047"/>
              <a:ext cx="3240000" cy="3240000"/>
              <a:chOff x="4458000" y="1715032"/>
              <a:chExt cx="3240000" cy="3240000"/>
            </a:xfrm>
          </p:grpSpPr>
          <p:sp>
            <p:nvSpPr>
              <p:cNvPr id="78" name="椭圆 75"/>
              <p:cNvSpPr/>
              <p:nvPr userDrawn="1"/>
            </p:nvSpPr>
            <p:spPr>
              <a:xfrm>
                <a:off x="4530000" y="1787032"/>
                <a:ext cx="3096000" cy="309600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6"/>
              <p:cNvSpPr/>
              <p:nvPr userDrawn="1"/>
            </p:nvSpPr>
            <p:spPr>
              <a:xfrm>
                <a:off x="4494000" y="1751032"/>
                <a:ext cx="3168000" cy="316800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7"/>
              <p:cNvSpPr/>
              <p:nvPr userDrawn="1"/>
            </p:nvSpPr>
            <p:spPr>
              <a:xfrm>
                <a:off x="4458000" y="1715032"/>
                <a:ext cx="3240000" cy="324000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3"/>
            <p:cNvGrpSpPr/>
            <p:nvPr/>
          </p:nvGrpSpPr>
          <p:grpSpPr>
            <a:xfrm>
              <a:off x="5422292" y="2072905"/>
              <a:ext cx="279136" cy="279136"/>
              <a:chOff x="6915602" y="1431728"/>
              <a:chExt cx="301944" cy="301944"/>
            </a:xfrm>
          </p:grpSpPr>
          <p:sp>
            <p:nvSpPr>
              <p:cNvPr id="76" name="椭圆 73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4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4"/>
            <p:cNvCxnSpPr/>
            <p:nvPr/>
          </p:nvCxnSpPr>
          <p:spPr>
            <a:xfrm flipV="1">
              <a:off x="3204345" y="3489380"/>
              <a:ext cx="4767309" cy="17755"/>
            </a:xfrm>
            <a:prstGeom prst="line">
              <a:avLst/>
            </a:prstGeom>
            <a:ln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grpSp>
          <p:nvGrpSpPr>
            <p:cNvPr id="8" name="组合 5"/>
            <p:cNvGrpSpPr/>
            <p:nvPr/>
          </p:nvGrpSpPr>
          <p:grpSpPr>
            <a:xfrm>
              <a:off x="5422292" y="4260054"/>
              <a:ext cx="279136" cy="279136"/>
              <a:chOff x="6915602" y="1431728"/>
              <a:chExt cx="301944" cy="301944"/>
            </a:xfrm>
          </p:grpSpPr>
          <p:sp>
            <p:nvSpPr>
              <p:cNvPr id="74" name="椭圆 71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2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6"/>
            <p:cNvGrpSpPr/>
            <p:nvPr/>
          </p:nvGrpSpPr>
          <p:grpSpPr>
            <a:xfrm>
              <a:off x="4612292" y="2545470"/>
              <a:ext cx="279136" cy="279136"/>
              <a:chOff x="6915602" y="1431728"/>
              <a:chExt cx="301944" cy="301944"/>
            </a:xfrm>
          </p:grpSpPr>
          <p:sp>
            <p:nvSpPr>
              <p:cNvPr id="72" name="椭圆 69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0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7"/>
            <p:cNvGrpSpPr/>
            <p:nvPr/>
          </p:nvGrpSpPr>
          <p:grpSpPr>
            <a:xfrm>
              <a:off x="4612292" y="3787489"/>
              <a:ext cx="279136" cy="279136"/>
              <a:chOff x="6915602" y="1431728"/>
              <a:chExt cx="301944" cy="301944"/>
            </a:xfrm>
          </p:grpSpPr>
          <p:sp>
            <p:nvSpPr>
              <p:cNvPr id="70" name="椭圆 67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68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8"/>
            <p:cNvGrpSpPr/>
            <p:nvPr/>
          </p:nvGrpSpPr>
          <p:grpSpPr>
            <a:xfrm>
              <a:off x="6236828" y="2545470"/>
              <a:ext cx="279136" cy="279136"/>
              <a:chOff x="6915602" y="1431728"/>
              <a:chExt cx="301944" cy="301944"/>
            </a:xfrm>
          </p:grpSpPr>
          <p:sp>
            <p:nvSpPr>
              <p:cNvPr id="68" name="椭圆 65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6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9"/>
            <p:cNvGrpSpPr/>
            <p:nvPr/>
          </p:nvGrpSpPr>
          <p:grpSpPr>
            <a:xfrm>
              <a:off x="6236828" y="3787489"/>
              <a:ext cx="279136" cy="279136"/>
              <a:chOff x="6915602" y="1431728"/>
              <a:chExt cx="301944" cy="301944"/>
            </a:xfrm>
          </p:grpSpPr>
          <p:sp>
            <p:nvSpPr>
              <p:cNvPr id="66" name="椭圆 63"/>
              <p:cNvSpPr/>
              <p:nvPr/>
            </p:nvSpPr>
            <p:spPr>
              <a:xfrm>
                <a:off x="6915602" y="1431728"/>
                <a:ext cx="301944" cy="301944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4"/>
              <p:cNvSpPr/>
              <p:nvPr/>
            </p:nvSpPr>
            <p:spPr>
              <a:xfrm rot="1905853">
                <a:off x="6967540" y="1483666"/>
                <a:ext cx="198069" cy="198069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0"/>
            <p:cNvGrpSpPr/>
            <p:nvPr/>
          </p:nvGrpSpPr>
          <p:grpSpPr>
            <a:xfrm>
              <a:off x="3779520" y="1629602"/>
              <a:ext cx="3616960" cy="3561752"/>
              <a:chOff x="3779520" y="1629602"/>
              <a:chExt cx="3616960" cy="3561752"/>
            </a:xfrm>
          </p:grpSpPr>
          <p:cxnSp>
            <p:nvCxnSpPr>
              <p:cNvPr id="64" name="直接连接符 61"/>
              <p:cNvCxnSpPr/>
              <p:nvPr userDrawn="1"/>
            </p:nvCxnSpPr>
            <p:spPr>
              <a:xfrm>
                <a:off x="3779520" y="2394956"/>
                <a:ext cx="3616960" cy="1840976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5" name="直接连接符 62"/>
              <p:cNvCxnSpPr/>
              <p:nvPr userDrawn="1"/>
            </p:nvCxnSpPr>
            <p:spPr>
              <a:xfrm>
                <a:off x="4612292" y="1629602"/>
                <a:ext cx="2032348" cy="3561752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4" name="组合 11"/>
            <p:cNvGrpSpPr/>
            <p:nvPr/>
          </p:nvGrpSpPr>
          <p:grpSpPr>
            <a:xfrm rot="16200000">
              <a:off x="3861896" y="1506940"/>
              <a:ext cx="3616960" cy="3561752"/>
              <a:chOff x="3779520" y="1629602"/>
              <a:chExt cx="3616960" cy="3561752"/>
            </a:xfrm>
          </p:grpSpPr>
          <p:cxnSp>
            <p:nvCxnSpPr>
              <p:cNvPr id="62" name="直接连接符 59"/>
              <p:cNvCxnSpPr/>
              <p:nvPr userDrawn="1"/>
            </p:nvCxnSpPr>
            <p:spPr>
              <a:xfrm>
                <a:off x="3779520" y="2394956"/>
                <a:ext cx="3616960" cy="1840976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63" name="直接连接符 60"/>
              <p:cNvCxnSpPr/>
              <p:nvPr userDrawn="1"/>
            </p:nvCxnSpPr>
            <p:spPr>
              <a:xfrm>
                <a:off x="4612292" y="1629602"/>
                <a:ext cx="2032348" cy="3561752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5" name="组合 12"/>
            <p:cNvGrpSpPr/>
            <p:nvPr/>
          </p:nvGrpSpPr>
          <p:grpSpPr>
            <a:xfrm>
              <a:off x="6397877" y="1380037"/>
              <a:ext cx="2033471" cy="2033471"/>
              <a:chOff x="8272465" y="1479335"/>
              <a:chExt cx="1613197" cy="1613197"/>
            </a:xfrm>
          </p:grpSpPr>
          <p:grpSp>
            <p:nvGrpSpPr>
              <p:cNvPr id="39" name="组合 36"/>
              <p:cNvGrpSpPr/>
              <p:nvPr userDrawn="1"/>
            </p:nvGrpSpPr>
            <p:grpSpPr>
              <a:xfrm>
                <a:off x="8272465" y="1479335"/>
                <a:ext cx="1613197" cy="1613197"/>
                <a:chOff x="4458000" y="1715032"/>
                <a:chExt cx="3240000" cy="3240000"/>
              </a:xfrm>
            </p:grpSpPr>
            <p:sp>
              <p:nvSpPr>
                <p:cNvPr id="59" name="椭圆 56"/>
                <p:cNvSpPr/>
                <p:nvPr userDrawn="1"/>
              </p:nvSpPr>
              <p:spPr>
                <a:xfrm>
                  <a:off x="4530000" y="1787032"/>
                  <a:ext cx="3096000" cy="3096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7"/>
                <p:cNvSpPr/>
                <p:nvPr userDrawn="1"/>
              </p:nvSpPr>
              <p:spPr>
                <a:xfrm>
                  <a:off x="4494000" y="1751032"/>
                  <a:ext cx="3168000" cy="3168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58"/>
                <p:cNvSpPr/>
                <p:nvPr userDrawn="1"/>
              </p:nvSpPr>
              <p:spPr>
                <a:xfrm>
                  <a:off x="4458000" y="1715032"/>
                  <a:ext cx="3240000" cy="3240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7"/>
              <p:cNvGrpSpPr/>
              <p:nvPr userDrawn="1"/>
            </p:nvGrpSpPr>
            <p:grpSpPr>
              <a:xfrm>
                <a:off x="8586067" y="1720236"/>
                <a:ext cx="985998" cy="1093816"/>
                <a:chOff x="8582069" y="1755978"/>
                <a:chExt cx="985998" cy="1093816"/>
              </a:xfrm>
            </p:grpSpPr>
            <p:grpSp>
              <p:nvGrpSpPr>
                <p:cNvPr id="41" name="组合 38"/>
                <p:cNvGrpSpPr/>
                <p:nvPr userDrawn="1"/>
              </p:nvGrpSpPr>
              <p:grpSpPr>
                <a:xfrm>
                  <a:off x="8998754" y="1755978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57" name="椭圆 54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5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2" name="组合 39"/>
                <p:cNvGrpSpPr/>
                <p:nvPr userDrawn="1"/>
              </p:nvGrpSpPr>
              <p:grpSpPr>
                <a:xfrm>
                  <a:off x="8582069" y="2049911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55" name="椭圆 52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椭圆 53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3" name="组合 40"/>
                <p:cNvGrpSpPr/>
                <p:nvPr userDrawn="1"/>
              </p:nvGrpSpPr>
              <p:grpSpPr>
                <a:xfrm>
                  <a:off x="8582069" y="2441991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53" name="椭圆 50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1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" name="组合 41"/>
                <p:cNvGrpSpPr/>
                <p:nvPr userDrawn="1"/>
              </p:nvGrpSpPr>
              <p:grpSpPr>
                <a:xfrm>
                  <a:off x="9021276" y="2652765"/>
                  <a:ext cx="197029" cy="197029"/>
                  <a:chOff x="8858380" y="2543297"/>
                  <a:chExt cx="143329" cy="143329"/>
                </a:xfrm>
              </p:grpSpPr>
              <p:sp>
                <p:nvSpPr>
                  <p:cNvPr id="51" name="椭圆 48"/>
                  <p:cNvSpPr/>
                  <p:nvPr/>
                </p:nvSpPr>
                <p:spPr>
                  <a:xfrm>
                    <a:off x="8858380" y="2543297"/>
                    <a:ext cx="143329" cy="14332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49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5" name="组合 42"/>
                <p:cNvGrpSpPr/>
                <p:nvPr userDrawn="1"/>
              </p:nvGrpSpPr>
              <p:grpSpPr>
                <a:xfrm>
                  <a:off x="9375883" y="2049911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49" name="椭圆 46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椭圆 47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6" name="组合 43"/>
                <p:cNvGrpSpPr/>
                <p:nvPr userDrawn="1"/>
              </p:nvGrpSpPr>
              <p:grpSpPr>
                <a:xfrm>
                  <a:off x="9375883" y="2414592"/>
                  <a:ext cx="192184" cy="192184"/>
                  <a:chOff x="8860143" y="2545060"/>
                  <a:chExt cx="139804" cy="139804"/>
                </a:xfrm>
              </p:grpSpPr>
              <p:sp>
                <p:nvSpPr>
                  <p:cNvPr id="47" name="椭圆 44"/>
                  <p:cNvSpPr/>
                  <p:nvPr/>
                </p:nvSpPr>
                <p:spPr>
                  <a:xfrm>
                    <a:off x="8860143" y="2545060"/>
                    <a:ext cx="139804" cy="139804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椭圆 45"/>
                  <p:cNvSpPr/>
                  <p:nvPr/>
                </p:nvSpPr>
                <p:spPr>
                  <a:xfrm rot="1905853">
                    <a:off x="8871775" y="2556692"/>
                    <a:ext cx="116539" cy="11653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6" name="组合 13"/>
            <p:cNvGrpSpPr/>
            <p:nvPr/>
          </p:nvGrpSpPr>
          <p:grpSpPr>
            <a:xfrm>
              <a:off x="3290189" y="1148987"/>
              <a:ext cx="1209969" cy="1209969"/>
              <a:chOff x="3290189" y="1148987"/>
              <a:chExt cx="1209969" cy="1209969"/>
            </a:xfrm>
          </p:grpSpPr>
          <p:grpSp>
            <p:nvGrpSpPr>
              <p:cNvPr id="17" name="组合 14"/>
              <p:cNvGrpSpPr/>
              <p:nvPr userDrawn="1"/>
            </p:nvGrpSpPr>
            <p:grpSpPr>
              <a:xfrm>
                <a:off x="3290189" y="1148987"/>
                <a:ext cx="1209969" cy="1209969"/>
                <a:chOff x="4458000" y="1715032"/>
                <a:chExt cx="3240000" cy="3240000"/>
              </a:xfrm>
            </p:grpSpPr>
            <p:sp>
              <p:nvSpPr>
                <p:cNvPr id="36" name="椭圆 33"/>
                <p:cNvSpPr/>
                <p:nvPr userDrawn="1"/>
              </p:nvSpPr>
              <p:spPr>
                <a:xfrm>
                  <a:off x="4530000" y="1787032"/>
                  <a:ext cx="3096000" cy="3096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4"/>
                <p:cNvSpPr/>
                <p:nvPr userDrawn="1"/>
              </p:nvSpPr>
              <p:spPr>
                <a:xfrm>
                  <a:off x="4494000" y="1751032"/>
                  <a:ext cx="3168000" cy="3168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5"/>
                <p:cNvSpPr/>
                <p:nvPr userDrawn="1"/>
              </p:nvSpPr>
              <p:spPr>
                <a:xfrm>
                  <a:off x="4458000" y="1715032"/>
                  <a:ext cx="3240000" cy="3240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5"/>
              <p:cNvGrpSpPr/>
              <p:nvPr userDrawn="1"/>
            </p:nvGrpSpPr>
            <p:grpSpPr>
              <a:xfrm>
                <a:off x="3838358" y="1330096"/>
                <a:ext cx="143299" cy="143299"/>
                <a:chOff x="8860553" y="2545471"/>
                <a:chExt cx="138982" cy="138982"/>
              </a:xfrm>
            </p:grpSpPr>
            <p:sp>
              <p:nvSpPr>
                <p:cNvPr id="34" name="椭圆 31"/>
                <p:cNvSpPr/>
                <p:nvPr/>
              </p:nvSpPr>
              <p:spPr>
                <a:xfrm>
                  <a:off x="8860553" y="2545471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2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" name="组合 16"/>
              <p:cNvGrpSpPr/>
              <p:nvPr userDrawn="1"/>
            </p:nvGrpSpPr>
            <p:grpSpPr>
              <a:xfrm>
                <a:off x="3525826" y="1550558"/>
                <a:ext cx="143299" cy="143299"/>
                <a:chOff x="8860553" y="2545470"/>
                <a:chExt cx="138982" cy="138982"/>
              </a:xfrm>
            </p:grpSpPr>
            <p:sp>
              <p:nvSpPr>
                <p:cNvPr id="32" name="椭圆 29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0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7"/>
              <p:cNvGrpSpPr/>
              <p:nvPr userDrawn="1"/>
            </p:nvGrpSpPr>
            <p:grpSpPr>
              <a:xfrm>
                <a:off x="3525826" y="1844636"/>
                <a:ext cx="143299" cy="143299"/>
                <a:chOff x="8860553" y="2545470"/>
                <a:chExt cx="138982" cy="138982"/>
              </a:xfrm>
            </p:grpSpPr>
            <p:sp>
              <p:nvSpPr>
                <p:cNvPr id="30" name="椭圆 27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28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18"/>
              <p:cNvGrpSpPr/>
              <p:nvPr userDrawn="1"/>
            </p:nvGrpSpPr>
            <p:grpSpPr>
              <a:xfrm>
                <a:off x="3846365" y="2008020"/>
                <a:ext cx="143299" cy="143299"/>
                <a:chOff x="8850141" y="2548833"/>
                <a:chExt cx="138982" cy="138982"/>
              </a:xfrm>
            </p:grpSpPr>
            <p:sp>
              <p:nvSpPr>
                <p:cNvPr id="28" name="椭圆 25"/>
                <p:cNvSpPr/>
                <p:nvPr/>
              </p:nvSpPr>
              <p:spPr>
                <a:xfrm>
                  <a:off x="8850141" y="2548833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6"/>
                <p:cNvSpPr/>
                <p:nvPr/>
              </p:nvSpPr>
              <p:spPr>
                <a:xfrm rot="1905853">
                  <a:off x="8883632" y="2582324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19"/>
              <p:cNvGrpSpPr/>
              <p:nvPr userDrawn="1"/>
            </p:nvGrpSpPr>
            <p:grpSpPr>
              <a:xfrm>
                <a:off x="4121221" y="1550558"/>
                <a:ext cx="143299" cy="143299"/>
                <a:chOff x="8860553" y="2545470"/>
                <a:chExt cx="138982" cy="138982"/>
              </a:xfrm>
            </p:grpSpPr>
            <p:sp>
              <p:nvSpPr>
                <p:cNvPr id="26" name="椭圆 23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4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0"/>
              <p:cNvGrpSpPr/>
              <p:nvPr userDrawn="1"/>
            </p:nvGrpSpPr>
            <p:grpSpPr>
              <a:xfrm>
                <a:off x="4121221" y="1824085"/>
                <a:ext cx="143299" cy="143299"/>
                <a:chOff x="8860553" y="2545470"/>
                <a:chExt cx="138982" cy="138982"/>
              </a:xfrm>
            </p:grpSpPr>
            <p:sp>
              <p:nvSpPr>
                <p:cNvPr id="24" name="椭圆 21"/>
                <p:cNvSpPr/>
                <p:nvPr/>
              </p:nvSpPr>
              <p:spPr>
                <a:xfrm>
                  <a:off x="8860553" y="2545470"/>
                  <a:ext cx="138982" cy="13898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2"/>
                <p:cNvSpPr/>
                <p:nvPr/>
              </p:nvSpPr>
              <p:spPr>
                <a:xfrm rot="1905853">
                  <a:off x="8894044" y="2578961"/>
                  <a:ext cx="72000" cy="720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1" name="文本框 78"/>
          <p:cNvSpPr txBox="1"/>
          <p:nvPr/>
        </p:nvSpPr>
        <p:spPr>
          <a:xfrm>
            <a:off x="1786890" y="287764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3" name="文本框 79"/>
          <p:cNvSpPr txBox="1"/>
          <p:nvPr/>
        </p:nvSpPr>
        <p:spPr>
          <a:xfrm>
            <a:off x="7075360" y="2375193"/>
            <a:ext cx="27286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玻尔兹曼机</a:t>
            </a:r>
          </a:p>
        </p:txBody>
      </p:sp>
      <p:sp>
        <p:nvSpPr>
          <p:cNvPr id="84" name="文本框 80"/>
          <p:cNvSpPr txBox="1"/>
          <p:nvPr/>
        </p:nvSpPr>
        <p:spPr>
          <a:xfrm>
            <a:off x="7085520" y="3198637"/>
            <a:ext cx="313900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变分自编码器</a:t>
            </a:r>
          </a:p>
        </p:txBody>
      </p:sp>
      <p:sp>
        <p:nvSpPr>
          <p:cNvPr id="85" name="文本框 81"/>
          <p:cNvSpPr txBox="1"/>
          <p:nvPr/>
        </p:nvSpPr>
        <p:spPr>
          <a:xfrm>
            <a:off x="7085520" y="4022081"/>
            <a:ext cx="313900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</a:p>
        </p:txBody>
      </p:sp>
      <p:cxnSp>
        <p:nvCxnSpPr>
          <p:cNvPr id="87" name="直接连接符 84"/>
          <p:cNvCxnSpPr/>
          <p:nvPr/>
        </p:nvCxnSpPr>
        <p:spPr>
          <a:xfrm flipV="1">
            <a:off x="6793733" y="3883281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直接连接符 85"/>
          <p:cNvCxnSpPr/>
          <p:nvPr/>
        </p:nvCxnSpPr>
        <p:spPr>
          <a:xfrm flipV="1">
            <a:off x="6793733" y="4714808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5804890" y="3691760"/>
            <a:ext cx="6192000" cy="1328776"/>
            <a:chOff x="5804890" y="999803"/>
            <a:chExt cx="6192000" cy="1328776"/>
          </a:xfrm>
        </p:grpSpPr>
        <p:cxnSp>
          <p:nvCxnSpPr>
            <p:cNvPr id="93" name="直接连接符 92"/>
            <p:cNvCxnSpPr/>
            <p:nvPr/>
          </p:nvCxnSpPr>
          <p:spPr>
            <a:xfrm flipV="1">
              <a:off x="6060979" y="999803"/>
              <a:ext cx="0" cy="1328776"/>
            </a:xfrm>
            <a:prstGeom prst="line">
              <a:avLst/>
            </a:prstGeom>
            <a:ln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5804890" y="1192437"/>
              <a:ext cx="6192000" cy="849048"/>
              <a:chOff x="5804890" y="1523595"/>
              <a:chExt cx="6192000" cy="849048"/>
            </a:xfrm>
          </p:grpSpPr>
          <p:cxnSp>
            <p:nvCxnSpPr>
              <p:cNvPr id="91" name="直接连接符 90"/>
              <p:cNvCxnSpPr/>
              <p:nvPr/>
            </p:nvCxnSpPr>
            <p:spPr>
              <a:xfrm flipV="1">
                <a:off x="5804890" y="1523595"/>
                <a:ext cx="6192000" cy="17755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V="1">
                <a:off x="5804890" y="2354888"/>
                <a:ext cx="6192000" cy="17755"/>
              </a:xfrm>
              <a:prstGeom prst="line">
                <a:avLst/>
              </a:prstGeom>
              <a:ln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94" name="等腰三角形 94"/>
              <p:cNvSpPr/>
              <p:nvPr/>
            </p:nvSpPr>
            <p:spPr>
              <a:xfrm rot="5400000">
                <a:off x="6326206" y="1749614"/>
                <a:ext cx="408297" cy="3519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5"/>
              <p:cNvSpPr/>
              <p:nvPr/>
            </p:nvSpPr>
            <p:spPr>
              <a:xfrm>
                <a:off x="6793733" y="1903521"/>
                <a:ext cx="64683" cy="64683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 useBgFill="1">
            <p:nvSpPr>
              <p:cNvPr id="96" name="等腰三角形 97"/>
              <p:cNvSpPr/>
              <p:nvPr/>
            </p:nvSpPr>
            <p:spPr>
              <a:xfrm rot="5400000">
                <a:off x="6255146" y="1761680"/>
                <a:ext cx="366724" cy="31614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00" name="直接连接符 84"/>
          <p:cNvCxnSpPr/>
          <p:nvPr/>
        </p:nvCxnSpPr>
        <p:spPr>
          <a:xfrm flipV="1">
            <a:off x="6793733" y="3051754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1" name="直接连接符 84"/>
          <p:cNvCxnSpPr/>
          <p:nvPr/>
        </p:nvCxnSpPr>
        <p:spPr>
          <a:xfrm flipV="1">
            <a:off x="6793733" y="2220227"/>
            <a:ext cx="5040000" cy="17755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80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B6D36-0164-48DB-BC0F-3B00FBF8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显式密度模型和隐式密度模型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04ED5-FC96-4AA1-AA4D-74F957EC2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显式密度模型</a:t>
            </a:r>
            <a:endParaRPr lang="en-US" altLang="zh-CN" dirty="0"/>
          </a:p>
          <a:p>
            <a:pPr lvl="1"/>
            <a:r>
              <a:rPr lang="zh-CN" altLang="en-US" dirty="0"/>
              <a:t>显示地构建出样本的密度函数</a:t>
            </a:r>
            <a:r>
              <a:rPr lang="en-US" altLang="zh-CN" dirty="0"/>
              <a:t>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，并通过最大似然估计来求解参数；</a:t>
            </a:r>
            <a:endParaRPr lang="en-US" altLang="zh-CN" dirty="0"/>
          </a:p>
          <a:p>
            <a:pPr lvl="1"/>
            <a:r>
              <a:rPr lang="zh-CN" altLang="en-US" dirty="0"/>
              <a:t>变分自编码器、深度信念网络</a:t>
            </a:r>
            <a:endParaRPr lang="en-US" altLang="zh-CN" dirty="0"/>
          </a:p>
          <a:p>
            <a:r>
              <a:rPr lang="zh-CN" altLang="en-US" dirty="0"/>
              <a:t>隐式密度模型</a:t>
            </a:r>
            <a:endParaRPr lang="en-US" altLang="zh-CN" dirty="0"/>
          </a:p>
          <a:p>
            <a:pPr lvl="1"/>
            <a:r>
              <a:rPr lang="zh-CN" altLang="en-US" dirty="0"/>
              <a:t>不显示地估计出数据分布的密度函数</a:t>
            </a:r>
            <a:endParaRPr lang="en-US" altLang="zh-CN" dirty="0"/>
          </a:p>
          <a:p>
            <a:pPr lvl="1"/>
            <a:r>
              <a:rPr lang="zh-CN" altLang="en-US" dirty="0"/>
              <a:t>但能生成符合数据分布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data</a:t>
            </a:r>
            <a:r>
              <a:rPr lang="en-US" altLang="zh-CN" dirty="0"/>
              <a:t> (x)</a:t>
            </a:r>
            <a:r>
              <a:rPr lang="zh-CN" altLang="en-US" dirty="0"/>
              <a:t>的样本</a:t>
            </a:r>
            <a:endParaRPr lang="en-US" altLang="zh-CN" dirty="0"/>
          </a:p>
          <a:p>
            <a:pPr lvl="1"/>
            <a:r>
              <a:rPr lang="zh-CN" altLang="en-US" dirty="0"/>
              <a:t>无法用最大似然估计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36B84B-0D86-4A7C-81D8-1FA07EE0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A17D5C55-BA17-4942-B1B0-B397DA977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81" y="4860890"/>
            <a:ext cx="711600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64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655F1-374A-47AF-853D-A0100D40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1F7C93-07CB-4EDE-BBAE-3239F5BD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生成对抗网络由一个生成网络与一个判别网络组成。生成网络从潜在空间（</a:t>
            </a:r>
            <a:r>
              <a:rPr lang="en-US" altLang="zh-CN" dirty="0"/>
              <a:t>latent space</a:t>
            </a:r>
            <a:r>
              <a:rPr lang="zh-CN" altLang="en-US" dirty="0"/>
              <a:t>）中随机采样作为输入，其输出结果需要尽量模仿训练集中的真实样本。</a:t>
            </a:r>
            <a:endParaRPr lang="en-US" altLang="zh-CN" dirty="0"/>
          </a:p>
          <a:p>
            <a:r>
              <a:rPr lang="zh-CN" altLang="en-US" dirty="0"/>
              <a:t>判别网络的输入则为真实样本或生成网络的输出，其目的是将生成网络的输出从真实样本中尽可能分辨出来。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91C95-47C9-4BE4-AFBF-B93D317F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39C2F-C859-4CA1-BC40-B3DA0811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ED9E1-F5CC-4853-B569-05DDE8A52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生成网络要尽可能地欺骗判别网络。</a:t>
            </a:r>
            <a:endParaRPr lang="en-US" altLang="zh-CN" dirty="0"/>
          </a:p>
          <a:p>
            <a:r>
              <a:rPr lang="zh-CN" altLang="en-US" dirty="0"/>
              <a:t>判别网络将生成网络生成的样本与真实样本中尽可能区分出来。</a:t>
            </a:r>
            <a:endParaRPr lang="en-US" altLang="zh-CN" dirty="0"/>
          </a:p>
          <a:p>
            <a:r>
              <a:rPr lang="zh-CN" altLang="en-US" dirty="0"/>
              <a:t>两个网络相互对抗、不断调整参数，最终目的是使判别网络无法判断生成网络的输出结果是否真实。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106A1-4DEF-4DF8-9FA9-ACAA7C10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A77B0F08-8135-47A5-B227-43EF3AF65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96" y="4813320"/>
            <a:ext cx="6801556" cy="1524000"/>
          </a:xfrm>
          <a:prstGeom prst="rect">
            <a:avLst/>
          </a:prstGeom>
        </p:spPr>
      </p:pic>
      <p:pic>
        <p:nvPicPr>
          <p:cNvPr id="6" name="内容占位符 4" descr="屏幕剪辑">
            <a:extLst>
              <a:ext uri="{FF2B5EF4-FFF2-40B4-BE49-F238E27FC236}">
                <a16:creationId xmlns:a16="http://schemas.microsoft.com/office/drawing/2014/main" id="{EC018D3E-8430-40CF-A2AE-23D6426C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3523" y="3671859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87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FF3F9FC-60DD-4FEC-BB34-AE1B2E1238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func>
                  </m:oMath>
                </a14:m>
                <a:r>
                  <a:rPr lang="zh-CN" altLang="en-US" dirty="0"/>
                  <a:t>技巧</a:t>
                </a:r>
                <a:endParaRPr 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FF3F9FC-60DD-4FEC-BB34-AE1B2E123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294" b="-1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E1E806-38EC-4235-870F-F0C6A1A3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5FF761-EA33-4535-8952-BAB737EA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433" y="1772594"/>
            <a:ext cx="8237934" cy="876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BEA30D-81EC-41D1-8658-1288259F0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433" y="2921664"/>
            <a:ext cx="5143740" cy="899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404323-99C6-450B-93E9-4137B6ED13D9}"/>
              </a:ext>
            </a:extLst>
          </p:cNvPr>
          <p:cNvSpPr txBox="1"/>
          <p:nvPr/>
        </p:nvSpPr>
        <p:spPr>
          <a:xfrm>
            <a:off x="792480" y="1999854"/>
            <a:ext cx="115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判别器</a:t>
            </a:r>
            <a:endParaRPr 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CFDBBC-7DCD-410F-9C60-8009052F166E}"/>
              </a:ext>
            </a:extLst>
          </p:cNvPr>
          <p:cNvSpPr txBox="1"/>
          <p:nvPr/>
        </p:nvSpPr>
        <p:spPr>
          <a:xfrm>
            <a:off x="792480" y="3244334"/>
            <a:ext cx="153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生成器</a:t>
            </a:r>
            <a:endParaRPr 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E52038-8BF2-4B6F-B2CA-F6B8986FE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4459918"/>
            <a:ext cx="4464114" cy="9811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ABC62-4156-40AB-BAC1-0FCB66E88D03}"/>
                  </a:ext>
                </a:extLst>
              </p:cNvPr>
              <p:cNvSpPr/>
              <p:nvPr/>
            </p:nvSpPr>
            <p:spPr>
              <a:xfrm>
                <a:off x="792480" y="4719646"/>
                <a:ext cx="14542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func>
                  </m:oMath>
                </a14:m>
                <a:r>
                  <a:rPr lang="zh-CN" altLang="en-US" sz="2400" dirty="0"/>
                  <a:t>技巧</a:t>
                </a:r>
                <a:endParaRPr lang="en-US" sz="2400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ABC62-4156-40AB-BAC1-0FCB66E88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4719646"/>
                <a:ext cx="1454244" cy="461665"/>
              </a:xfrm>
              <a:prstGeom prst="rect">
                <a:avLst/>
              </a:prstGeom>
              <a:blipFill>
                <a:blip r:embed="rId6"/>
                <a:stretch>
                  <a:fillRect l="-3347" t="-10526" r="-50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3C8C0D-F78A-45A9-873B-D753A0B72582}"/>
                  </a:ext>
                </a:extLst>
              </p:cNvPr>
              <p:cNvSpPr txBox="1"/>
              <p:nvPr/>
            </p:nvSpPr>
            <p:spPr>
              <a:xfrm>
                <a:off x="7467602" y="4094158"/>
                <a:ext cx="411479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2400" dirty="0"/>
                  <a:t>时的梯度大于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zh-CN" altLang="en-US" sz="2400" dirty="0"/>
                  <a:t>时的梯度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当判别网络</a:t>
                </a:r>
                <a:r>
                  <a:rPr lang="en-US" altLang="zh-CN" sz="2400" dirty="0"/>
                  <a:t>D</a:t>
                </a:r>
                <a:r>
                  <a:rPr lang="zh-CN" altLang="en-US" sz="2400" dirty="0"/>
                  <a:t>以很高的概率认为生成网络</a:t>
                </a:r>
                <a:r>
                  <a:rPr lang="en-US" altLang="zh-CN" sz="2400" dirty="0"/>
                  <a:t>G</a:t>
                </a:r>
                <a:r>
                  <a:rPr lang="zh-CN" altLang="en-US" sz="2400" dirty="0"/>
                  <a:t>产生的样本是“假”样本时，生成器应具有较大梯度</a:t>
                </a:r>
                <a:endParaRPr lang="en-US" sz="24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3C8C0D-F78A-45A9-873B-D753A0B72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2" y="4094158"/>
                <a:ext cx="4114797" cy="2308324"/>
              </a:xfrm>
              <a:prstGeom prst="rect">
                <a:avLst/>
              </a:prstGeom>
              <a:blipFill>
                <a:blip r:embed="rId7"/>
                <a:stretch>
                  <a:fillRect l="-1926" t="-2116" r="-1778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22A3CEDE-3A51-4D98-8764-276950D20D4B}"/>
              </a:ext>
            </a:extLst>
          </p:cNvPr>
          <p:cNvSpPr/>
          <p:nvPr/>
        </p:nvSpPr>
        <p:spPr>
          <a:xfrm>
            <a:off x="4277360" y="3821464"/>
            <a:ext cx="447040" cy="6384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4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38B6C-5919-49FC-9C7C-583EF93F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50" y="365126"/>
            <a:ext cx="10939849" cy="994118"/>
          </a:xfrm>
        </p:spPr>
        <p:txBody>
          <a:bodyPr/>
          <a:lstStyle/>
          <a:p>
            <a:r>
              <a:rPr lang="zh-CN" altLang="en-US"/>
              <a:t>一个具体的模型：</a:t>
            </a:r>
            <a:r>
              <a:rPr lang="en-US" altLang="zh-CN"/>
              <a:t>DCGANs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1D3AF-3F0A-4EA9-9108-BF8DA362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50" y="1556951"/>
            <a:ext cx="10939849" cy="5000368"/>
          </a:xfrm>
        </p:spPr>
        <p:txBody>
          <a:bodyPr/>
          <a:lstStyle/>
          <a:p>
            <a:r>
              <a:rPr lang="zh-CN" altLang="en-US" dirty="0"/>
              <a:t>判别网络是一个传统的深度卷积网络，但使用了带步长的卷积来实现下采样操作，不用最大汇聚（</a:t>
            </a:r>
            <a:r>
              <a:rPr lang="en-US" altLang="zh-CN" dirty="0"/>
              <a:t>pooling</a:t>
            </a:r>
            <a:r>
              <a:rPr lang="zh-CN" altLang="en-US" dirty="0"/>
              <a:t>）操作。</a:t>
            </a:r>
            <a:endParaRPr lang="en-US" altLang="zh-CN" dirty="0"/>
          </a:p>
          <a:p>
            <a:r>
              <a:rPr lang="zh-CN" altLang="en-US" dirty="0"/>
              <a:t>生成网络使用一个特殊的深度卷积网络来实现使用微步卷积来生成</a:t>
            </a:r>
            <a:r>
              <a:rPr lang="en-US" altLang="zh-CN" dirty="0"/>
              <a:t>64×63</a:t>
            </a:r>
            <a:r>
              <a:rPr lang="zh-CN" altLang="en-US" dirty="0"/>
              <a:t>大小的图像。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58560C-550D-479C-AD31-8095A90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619" y="778476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37E2A9-9A03-4528-B64B-73E8A9F2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56" y="3440326"/>
            <a:ext cx="79985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6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5577C-6A1C-4807-A3F9-C9862207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微步卷积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5696D7-27EB-4B97-96A2-9078E4EF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38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内容占位符 16">
                <a:extLst>
                  <a:ext uri="{FF2B5EF4-FFF2-40B4-BE49-F238E27FC236}">
                    <a16:creationId xmlns:a16="http://schemas.microsoft.com/office/drawing/2014/main" id="{ADE2EF00-E0B8-4C04-843A-0DB4BA76685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13277"/>
                  </p:ext>
                </p:extLst>
              </p:nvPr>
            </p:nvGraphicFramePr>
            <p:xfrm>
              <a:off x="909639" y="1938339"/>
              <a:ext cx="2267901" cy="149066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55967">
                      <a:extLst>
                        <a:ext uri="{9D8B030D-6E8A-4147-A177-3AD203B41FA5}">
                          <a16:colId xmlns:a16="http://schemas.microsoft.com/office/drawing/2014/main" val="3406834266"/>
                        </a:ext>
                      </a:extLst>
                    </a:gridCol>
                    <a:gridCol w="755967">
                      <a:extLst>
                        <a:ext uri="{9D8B030D-6E8A-4147-A177-3AD203B41FA5}">
                          <a16:colId xmlns:a16="http://schemas.microsoft.com/office/drawing/2014/main" val="1539505223"/>
                        </a:ext>
                      </a:extLst>
                    </a:gridCol>
                    <a:gridCol w="755967">
                      <a:extLst>
                        <a:ext uri="{9D8B030D-6E8A-4147-A177-3AD203B41FA5}">
                          <a16:colId xmlns:a16="http://schemas.microsoft.com/office/drawing/2014/main" val="2739850712"/>
                        </a:ext>
                      </a:extLst>
                    </a:gridCol>
                  </a:tblGrid>
                  <a:tr h="4968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423329"/>
                      </a:ext>
                    </a:extLst>
                  </a:tr>
                  <a:tr h="4968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4310195"/>
                      </a:ext>
                    </a:extLst>
                  </a:tr>
                  <a:tr h="4968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67569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内容占位符 16">
                <a:extLst>
                  <a:ext uri="{FF2B5EF4-FFF2-40B4-BE49-F238E27FC236}">
                    <a16:creationId xmlns:a16="http://schemas.microsoft.com/office/drawing/2014/main" id="{ADE2EF00-E0B8-4C04-843A-0DB4BA76685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13277"/>
                  </p:ext>
                </p:extLst>
              </p:nvPr>
            </p:nvGraphicFramePr>
            <p:xfrm>
              <a:off x="909639" y="1938339"/>
              <a:ext cx="2267901" cy="149066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55967">
                      <a:extLst>
                        <a:ext uri="{9D8B030D-6E8A-4147-A177-3AD203B41FA5}">
                          <a16:colId xmlns:a16="http://schemas.microsoft.com/office/drawing/2014/main" val="3406834266"/>
                        </a:ext>
                      </a:extLst>
                    </a:gridCol>
                    <a:gridCol w="755967">
                      <a:extLst>
                        <a:ext uri="{9D8B030D-6E8A-4147-A177-3AD203B41FA5}">
                          <a16:colId xmlns:a16="http://schemas.microsoft.com/office/drawing/2014/main" val="1539505223"/>
                        </a:ext>
                      </a:extLst>
                    </a:gridCol>
                    <a:gridCol w="755967">
                      <a:extLst>
                        <a:ext uri="{9D8B030D-6E8A-4147-A177-3AD203B41FA5}">
                          <a16:colId xmlns:a16="http://schemas.microsoft.com/office/drawing/2014/main" val="2739850712"/>
                        </a:ext>
                      </a:extLst>
                    </a:gridCol>
                  </a:tblGrid>
                  <a:tr h="4968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6" t="-1220" r="-202419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220" r="-100800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13" t="-1220" r="-1613" b="-2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5423329"/>
                      </a:ext>
                    </a:extLst>
                  </a:tr>
                  <a:tr h="4968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6" t="-101220" r="-202419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1220" r="-100800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13" t="-101220" r="-1613" b="-1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4310195"/>
                      </a:ext>
                    </a:extLst>
                  </a:tr>
                  <a:tr h="4968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6" t="-201220" r="-202419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1220" r="-10080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613" t="-201220" r="-1613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6756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内容占位符 16">
                <a:extLst>
                  <a:ext uri="{FF2B5EF4-FFF2-40B4-BE49-F238E27FC236}">
                    <a16:creationId xmlns:a16="http://schemas.microsoft.com/office/drawing/2014/main" id="{B5A692C5-43F9-4F83-B5FA-3BD6D6008BB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87707160"/>
                  </p:ext>
                </p:extLst>
              </p:nvPr>
            </p:nvGraphicFramePr>
            <p:xfrm>
              <a:off x="4460559" y="2174557"/>
              <a:ext cx="1511934" cy="99377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55967">
                      <a:extLst>
                        <a:ext uri="{9D8B030D-6E8A-4147-A177-3AD203B41FA5}">
                          <a16:colId xmlns:a16="http://schemas.microsoft.com/office/drawing/2014/main" val="3406834266"/>
                        </a:ext>
                      </a:extLst>
                    </a:gridCol>
                    <a:gridCol w="755967">
                      <a:extLst>
                        <a:ext uri="{9D8B030D-6E8A-4147-A177-3AD203B41FA5}">
                          <a16:colId xmlns:a16="http://schemas.microsoft.com/office/drawing/2014/main" val="1539505223"/>
                        </a:ext>
                      </a:extLst>
                    </a:gridCol>
                  </a:tblGrid>
                  <a:tr h="4968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423329"/>
                      </a:ext>
                    </a:extLst>
                  </a:tr>
                  <a:tr h="4968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43101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内容占位符 16">
                <a:extLst>
                  <a:ext uri="{FF2B5EF4-FFF2-40B4-BE49-F238E27FC236}">
                    <a16:creationId xmlns:a16="http://schemas.microsoft.com/office/drawing/2014/main" id="{B5A692C5-43F9-4F83-B5FA-3BD6D6008BB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87707160"/>
                  </p:ext>
                </p:extLst>
              </p:nvPr>
            </p:nvGraphicFramePr>
            <p:xfrm>
              <a:off x="4460559" y="2174557"/>
              <a:ext cx="1511934" cy="99377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55967">
                      <a:extLst>
                        <a:ext uri="{9D8B030D-6E8A-4147-A177-3AD203B41FA5}">
                          <a16:colId xmlns:a16="http://schemas.microsoft.com/office/drawing/2014/main" val="3406834266"/>
                        </a:ext>
                      </a:extLst>
                    </a:gridCol>
                    <a:gridCol w="755967">
                      <a:extLst>
                        <a:ext uri="{9D8B030D-6E8A-4147-A177-3AD203B41FA5}">
                          <a16:colId xmlns:a16="http://schemas.microsoft.com/office/drawing/2014/main" val="1539505223"/>
                        </a:ext>
                      </a:extLst>
                    </a:gridCol>
                  </a:tblGrid>
                  <a:tr h="4968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1220" r="-100800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613" t="-1220" r="-1613" b="-1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5423329"/>
                      </a:ext>
                    </a:extLst>
                  </a:tr>
                  <a:tr h="4968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101220" r="-10080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613" t="-101220" r="-1613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4310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内容占位符 16">
                <a:extLst>
                  <a:ext uri="{FF2B5EF4-FFF2-40B4-BE49-F238E27FC236}">
                    <a16:creationId xmlns:a16="http://schemas.microsoft.com/office/drawing/2014/main" id="{2AA73F5A-47DB-422E-A837-76FCAEC7BCC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92260804"/>
                  </p:ext>
                </p:extLst>
              </p:nvPr>
            </p:nvGraphicFramePr>
            <p:xfrm>
              <a:off x="7531419" y="2174557"/>
              <a:ext cx="1511934" cy="99377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55967">
                      <a:extLst>
                        <a:ext uri="{9D8B030D-6E8A-4147-A177-3AD203B41FA5}">
                          <a16:colId xmlns:a16="http://schemas.microsoft.com/office/drawing/2014/main" val="3406834266"/>
                        </a:ext>
                      </a:extLst>
                    </a:gridCol>
                    <a:gridCol w="755967">
                      <a:extLst>
                        <a:ext uri="{9D8B030D-6E8A-4147-A177-3AD203B41FA5}">
                          <a16:colId xmlns:a16="http://schemas.microsoft.com/office/drawing/2014/main" val="1539505223"/>
                        </a:ext>
                      </a:extLst>
                    </a:gridCol>
                  </a:tblGrid>
                  <a:tr h="4968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423329"/>
                      </a:ext>
                    </a:extLst>
                  </a:tr>
                  <a:tr h="49688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43101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内容占位符 16">
                <a:extLst>
                  <a:ext uri="{FF2B5EF4-FFF2-40B4-BE49-F238E27FC236}">
                    <a16:creationId xmlns:a16="http://schemas.microsoft.com/office/drawing/2014/main" id="{2AA73F5A-47DB-422E-A837-76FCAEC7BCC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92260804"/>
                  </p:ext>
                </p:extLst>
              </p:nvPr>
            </p:nvGraphicFramePr>
            <p:xfrm>
              <a:off x="7531419" y="2174557"/>
              <a:ext cx="1511934" cy="99377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55967">
                      <a:extLst>
                        <a:ext uri="{9D8B030D-6E8A-4147-A177-3AD203B41FA5}">
                          <a16:colId xmlns:a16="http://schemas.microsoft.com/office/drawing/2014/main" val="3406834266"/>
                        </a:ext>
                      </a:extLst>
                    </a:gridCol>
                    <a:gridCol w="755967">
                      <a:extLst>
                        <a:ext uri="{9D8B030D-6E8A-4147-A177-3AD203B41FA5}">
                          <a16:colId xmlns:a16="http://schemas.microsoft.com/office/drawing/2014/main" val="1539505223"/>
                        </a:ext>
                      </a:extLst>
                    </a:gridCol>
                  </a:tblGrid>
                  <a:tr h="4968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0" t="-1220" r="-100800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13" t="-1220" r="-1613" b="-1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5423329"/>
                      </a:ext>
                    </a:extLst>
                  </a:tr>
                  <a:tr h="4968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0" t="-101220" r="-10080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13" t="-101220" r="-1613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4310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881EB4-7A35-4A62-A75E-30FD0284FB00}"/>
                  </a:ext>
                </a:extLst>
              </p:cNvPr>
              <p:cNvSpPr txBox="1"/>
              <p:nvPr/>
            </p:nvSpPr>
            <p:spPr>
              <a:xfrm>
                <a:off x="792480" y="4439920"/>
                <a:ext cx="1564640" cy="1791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881EB4-7A35-4A62-A75E-30FD0284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4439920"/>
                <a:ext cx="1564640" cy="1791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3DBDCC-9B6E-48B7-8CD2-BE84EA367357}"/>
                  </a:ext>
                </a:extLst>
              </p:cNvPr>
              <p:cNvSpPr txBox="1"/>
              <p:nvPr/>
            </p:nvSpPr>
            <p:spPr>
              <a:xfrm>
                <a:off x="3866293" y="5354545"/>
                <a:ext cx="2246181" cy="145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3DBDCC-9B6E-48B7-8CD2-BE84EA367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93" y="5354545"/>
                <a:ext cx="2246181" cy="14529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126924C0-0ADD-496A-BA9B-72856D6BBE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7879267"/>
                  </p:ext>
                </p:extLst>
              </p:nvPr>
            </p:nvGraphicFramePr>
            <p:xfrm>
              <a:off x="3177540" y="3833169"/>
              <a:ext cx="4817394" cy="14630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35266">
                      <a:extLst>
                        <a:ext uri="{9D8B030D-6E8A-4147-A177-3AD203B41FA5}">
                          <a16:colId xmlns:a16="http://schemas.microsoft.com/office/drawing/2014/main" val="469653251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1526251848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2690607018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1023919846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3702198895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1509054958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2141755570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663958031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3710866870"/>
                        </a:ext>
                      </a:extLst>
                    </a:gridCol>
                  </a:tblGrid>
                  <a:tr h="31206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1919775"/>
                      </a:ext>
                    </a:extLst>
                  </a:tr>
                  <a:tr h="3120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3048078"/>
                      </a:ext>
                    </a:extLst>
                  </a:tr>
                  <a:tr h="3120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5446363"/>
                      </a:ext>
                    </a:extLst>
                  </a:tr>
                  <a:tr h="3120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60974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126924C0-0ADD-496A-BA9B-72856D6BBE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7879267"/>
                  </p:ext>
                </p:extLst>
              </p:nvPr>
            </p:nvGraphicFramePr>
            <p:xfrm>
              <a:off x="3177540" y="3833169"/>
              <a:ext cx="4817394" cy="14630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535266">
                      <a:extLst>
                        <a:ext uri="{9D8B030D-6E8A-4147-A177-3AD203B41FA5}">
                          <a16:colId xmlns:a16="http://schemas.microsoft.com/office/drawing/2014/main" val="469653251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1526251848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2690607018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1023919846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3702198895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1509054958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2141755570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663958031"/>
                        </a:ext>
                      </a:extLst>
                    </a:gridCol>
                    <a:gridCol w="535266">
                      <a:extLst>
                        <a:ext uri="{9D8B030D-6E8A-4147-A177-3AD203B41FA5}">
                          <a16:colId xmlns:a16="http://schemas.microsoft.com/office/drawing/2014/main" val="371086687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36" t="-1667" r="-801136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136" t="-1667" r="-701136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136" t="-1667" r="-501136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5747" t="-1667" r="-406897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19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136" t="-100000" r="-70113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136" t="-100000" r="-60113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5747" t="-100000" r="-40689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100000" r="-302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30480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136" t="-203333" r="-501136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5747" t="-203333" r="-40689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203333" r="-20227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0000" t="-203333" r="-10227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54463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5747" t="-303333" r="-40689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303333" r="-30227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0000" t="-303333" r="-10227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00000" t="-303333" r="-2273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6097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CE6B744D-14C8-40A8-89A1-E3659831F8C7}"/>
              </a:ext>
            </a:extLst>
          </p:cNvPr>
          <p:cNvSpPr txBox="1"/>
          <p:nvPr/>
        </p:nvSpPr>
        <p:spPr>
          <a:xfrm>
            <a:off x="2722242" y="4428053"/>
            <a:ext cx="6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W=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DF9DDD5-995F-4E56-9883-2E7128EABCF0}"/>
              </a:ext>
            </a:extLst>
          </p:cNvPr>
          <p:cNvSpPr/>
          <p:nvPr/>
        </p:nvSpPr>
        <p:spPr>
          <a:xfrm>
            <a:off x="3232106" y="5907491"/>
            <a:ext cx="5522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9E2A233B-D5DF-4503-8B2D-569284CBCC8F}"/>
              </a:ext>
            </a:extLst>
          </p:cNvPr>
          <p:cNvSpPr/>
          <p:nvPr/>
        </p:nvSpPr>
        <p:spPr>
          <a:xfrm>
            <a:off x="8494120" y="5111543"/>
            <a:ext cx="5522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20DECC5-F0DF-49D0-AC29-9DD55AE17018}"/>
                  </a:ext>
                </a:extLst>
              </p:cNvPr>
              <p:cNvSpPr txBox="1"/>
              <p:nvPr/>
            </p:nvSpPr>
            <p:spPr>
              <a:xfrm>
                <a:off x="9234619" y="5013594"/>
                <a:ext cx="19284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20DECC5-F0DF-49D0-AC29-9DD55AE17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4619" y="5013594"/>
                <a:ext cx="1928444" cy="461665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90B26152-CA14-4ACF-9777-620989CF37E3}"/>
              </a:ext>
            </a:extLst>
          </p:cNvPr>
          <p:cNvSpPr txBox="1"/>
          <p:nvPr/>
        </p:nvSpPr>
        <p:spPr>
          <a:xfrm>
            <a:off x="2987040" y="640080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卷积</a:t>
            </a:r>
            <a:endParaRPr 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5949C84-0B48-4D47-9B8A-B96B5189824E}"/>
              </a:ext>
            </a:extLst>
          </p:cNvPr>
          <p:cNvSpPr txBox="1"/>
          <p:nvPr/>
        </p:nvSpPr>
        <p:spPr>
          <a:xfrm>
            <a:off x="9579081" y="5710192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微步</a:t>
            </a:r>
            <a:r>
              <a:rPr lang="zh-CN" altLang="en-US" b="1" dirty="0"/>
              <a:t>卷积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6130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25934-57C8-4AF5-A4A6-F51D66E2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7612C8-5EE2-4FE6-8ACA-1EC26063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内容占位符 3" descr="屏幕剪辑">
            <a:extLst>
              <a:ext uri="{FF2B5EF4-FFF2-40B4-BE49-F238E27FC236}">
                <a16:creationId xmlns:a16="http://schemas.microsoft.com/office/drawing/2014/main" id="{E705885D-6761-4FAC-9E46-9873AF60E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54" y="1556951"/>
            <a:ext cx="4469105" cy="500062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76107E-A43D-41B0-990B-038A4618FEED}"/>
              </a:ext>
            </a:extLst>
          </p:cNvPr>
          <p:cNvSpPr txBox="1"/>
          <p:nvPr/>
        </p:nvSpPr>
        <p:spPr>
          <a:xfrm>
            <a:off x="642550" y="1960880"/>
            <a:ext cx="3370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判别器：</a:t>
            </a:r>
            <a:r>
              <a:rPr lang="en-US" altLang="zh-CN" sz="2400" dirty="0"/>
              <a:t>K</a:t>
            </a:r>
            <a:r>
              <a:rPr lang="zh-CN" altLang="en-US" sz="2400" dirty="0"/>
              <a:t>次迭代</a:t>
            </a:r>
            <a:endParaRPr lang="en-US" altLang="zh-CN" sz="2400" dirty="0"/>
          </a:p>
          <a:p>
            <a:r>
              <a:rPr lang="zh-CN" altLang="en-US" sz="2400" dirty="0"/>
              <a:t>生成器：</a:t>
            </a:r>
            <a:r>
              <a:rPr lang="en-US" altLang="zh-CN" sz="2400" dirty="0"/>
              <a:t>1</a:t>
            </a:r>
            <a:r>
              <a:rPr lang="zh-CN" altLang="en-US" sz="2400" dirty="0"/>
              <a:t>次迭代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zh-CN" altLang="en-US" sz="2400" dirty="0"/>
              <a:t>判别器不能太好，</a:t>
            </a:r>
            <a:endParaRPr lang="en-US" altLang="zh-CN" sz="2400" dirty="0"/>
          </a:p>
          <a:p>
            <a:r>
              <a:rPr lang="zh-CN" altLang="en-US" sz="2400" dirty="0"/>
              <a:t>也不能太差，</a:t>
            </a:r>
            <a:endParaRPr lang="en-US" altLang="zh-CN" sz="2400" dirty="0"/>
          </a:p>
          <a:p>
            <a:r>
              <a:rPr lang="zh-CN" altLang="en-US" sz="2400" dirty="0"/>
              <a:t>难以权衡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312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玻尔兹曼机的推断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如何推断？</a:t>
            </a:r>
            <a:endParaRPr lang="en-US" altLang="zh-CN" dirty="0"/>
          </a:p>
          <a:p>
            <a:pPr lvl="1"/>
            <a:r>
              <a:rPr lang="zh-CN" altLang="en-US" sz="2000" dirty="0"/>
              <a:t>近似采样</a:t>
            </a:r>
            <a:r>
              <a:rPr lang="en-US" altLang="zh-CN" sz="2000" dirty="0"/>
              <a:t>--Gibbs</a:t>
            </a:r>
            <a:r>
              <a:rPr lang="zh-CN" altLang="en-US" sz="2000" dirty="0"/>
              <a:t>采样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40882" y="3421403"/>
                <a:ext cx="7567103" cy="171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/>
                  <a:t>玻尔兹曼机变量的全条件概率</a:t>
                </a:r>
                <a:endParaRPr lang="en-US" altLang="zh-CN" sz="2000" b="1" dirty="0"/>
              </a:p>
              <a:p>
                <a:r>
                  <a:rPr lang="zh-CN" altLang="en-US" sz="2000" dirty="0"/>
                  <a:t>        对于变量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当给定其他变量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时，全条件概率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/>
                  <a:t>为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882" y="3421403"/>
                <a:ext cx="7567103" cy="1710084"/>
              </a:xfrm>
              <a:prstGeom prst="rect">
                <a:avLst/>
              </a:prstGeom>
              <a:blipFill>
                <a:blip r:embed="rId2"/>
                <a:stretch>
                  <a:fillRect l="-805" t="-1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953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008D7-8228-40A5-811C-A5D472F7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834193-6944-4338-A6E0-43F0D92C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内容占位符 4" descr="屏幕剪辑">
            <a:extLst>
              <a:ext uri="{FF2B5EF4-FFF2-40B4-BE49-F238E27FC236}">
                <a16:creationId xmlns:a16="http://schemas.microsoft.com/office/drawing/2014/main" id="{2245B5E9-3543-4121-8F92-9146ACA41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2" y="1960880"/>
            <a:ext cx="11363217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96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6915D-878F-4E64-B4A4-6A920676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不稳定性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36A97-4EE9-4D09-9A13-C8F45700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内容占位符 4" descr="屏幕剪辑">
            <a:extLst>
              <a:ext uri="{FF2B5EF4-FFF2-40B4-BE49-F238E27FC236}">
                <a16:creationId xmlns:a16="http://schemas.microsoft.com/office/drawing/2014/main" id="{C0FB8567-7040-40DC-9EB3-3E0679CE3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307" y="1373952"/>
            <a:ext cx="9760912" cy="99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5303729F-5744-4320-AF1A-868AFBC1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767726"/>
            <a:ext cx="6172200" cy="33403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FBC625-BDD1-4B5E-BD0F-CA158D0D4423}"/>
                  </a:ext>
                </a:extLst>
              </p:cNvPr>
              <p:cNvSpPr txBox="1"/>
              <p:nvPr/>
            </p:nvSpPr>
            <p:spPr>
              <a:xfrm>
                <a:off x="2295571" y="2895536"/>
                <a:ext cx="3576320" cy="708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FBC625-BDD1-4B5E-BD0F-CA158D0D4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571" y="2895536"/>
                <a:ext cx="3576320" cy="708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99746B7E-8BCC-4720-A2E8-22BDA0309B68}"/>
              </a:ext>
            </a:extLst>
          </p:cNvPr>
          <p:cNvGrpSpPr/>
          <p:nvPr/>
        </p:nvGrpSpPr>
        <p:grpSpPr>
          <a:xfrm>
            <a:off x="5472329" y="2895536"/>
            <a:ext cx="6719671" cy="1383601"/>
            <a:chOff x="5543514" y="2696135"/>
            <a:chExt cx="6719671" cy="138360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7CBC527-9ADB-44EF-953C-350F7653D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514" y="2696135"/>
              <a:ext cx="6719671" cy="11070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933BAE7-5642-45CF-9C0F-1FDC1BB510AE}"/>
                    </a:ext>
                  </a:extLst>
                </p:cNvPr>
                <p:cNvSpPr txBox="1"/>
                <p:nvPr/>
              </p:nvSpPr>
              <p:spPr>
                <a:xfrm>
                  <a:off x="6380480" y="3710404"/>
                  <a:ext cx="699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933BAE7-5642-45CF-9C0F-1FDC1BB51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0480" y="3710404"/>
                  <a:ext cx="6997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8E6AAB9-635F-415A-9A8D-A395174F1A1A}"/>
              </a:ext>
            </a:extLst>
          </p:cNvPr>
          <p:cNvSpPr/>
          <p:nvPr/>
        </p:nvSpPr>
        <p:spPr>
          <a:xfrm>
            <a:off x="6659180" y="6005070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A1A1A"/>
                </a:solidFill>
                <a:latin typeface="-apple-system"/>
              </a:rPr>
              <a:t>判别器越好，生成器梯度消失越严重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923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757A2-190B-47B5-BB29-90702961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LOG D</a:t>
            </a:r>
            <a:r>
              <a:rPr lang="zh-CN" altLang="en-US" dirty="0"/>
              <a:t>技巧的问题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41C24-2F3B-45FC-91E9-E67A2C5F4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50" y="1556951"/>
            <a:ext cx="10939849" cy="5000368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log D </a:t>
            </a:r>
            <a:r>
              <a:rPr lang="zh-CN" altLang="en-US" dirty="0"/>
              <a:t>技巧时候的最优生成函数的优化目标为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同时最小化生成分布与真实分布的</a:t>
            </a:r>
            <a:r>
              <a:rPr lang="en-US" altLang="zh-CN" dirty="0"/>
              <a:t>KL</a:t>
            </a:r>
            <a:r>
              <a:rPr lang="zh-CN" altLang="en-US" dirty="0"/>
              <a:t>散度，并最大化两者的</a:t>
            </a:r>
            <a:r>
              <a:rPr lang="en-US" altLang="zh-CN" dirty="0"/>
              <a:t>JS</a:t>
            </a:r>
            <a:r>
              <a:rPr lang="zh-CN" altLang="en-US" dirty="0"/>
              <a:t>散度，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这和直觉相冲突，在数值上则会导致梯度不稳定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A67EA-D71B-4F3E-80F4-70D52207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38E3AB-E9D5-48C7-8CFA-606F9D86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811" y="2208505"/>
            <a:ext cx="5982218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57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6383D-417A-41A5-B2AA-D1B52C5F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LOG D</a:t>
            </a:r>
            <a:r>
              <a:rPr lang="zh-CN" altLang="en-US" dirty="0"/>
              <a:t>技巧的问题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4A66D4-4A9D-4527-9E03-EBD7D18C2C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生成器最小化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dirty="0"/>
                  <a:t>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时，贡献为无穷大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“生成器生成了不真实的样本” ，惩罚巨大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dirty="0"/>
                  <a:t>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时，贡献为</a:t>
                </a:r>
                <a:r>
                  <a:rPr lang="en-US" altLang="zh-CN" dirty="0"/>
                  <a:t>0</a:t>
                </a:r>
              </a:p>
              <a:p>
                <a:pPr lvl="1"/>
                <a:r>
                  <a:rPr lang="zh-CN" altLang="en-US" dirty="0"/>
                  <a:t>“生成器没能生成真实的样本”，惩罚微小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生成器宁可多生成一些重复但是很“安全”的样本，这种现象就是大家常说的</a:t>
                </a:r>
                <a:r>
                  <a:rPr lang="en-US" altLang="zh-CN" dirty="0"/>
                  <a:t>collapse mode</a:t>
                </a:r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4A66D4-4A9D-4527-9E03-EBD7D18C2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6D046A-CCCF-4B17-9AA6-09692998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2DE007-8E54-471F-8A00-351A927D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859" y="1440489"/>
            <a:ext cx="1570596" cy="749369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5252951-6C35-42BC-B8F1-48BC31F7C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81"/>
          <a:stretch/>
        </p:blipFill>
        <p:spPr>
          <a:xfrm>
            <a:off x="8122943" y="1775889"/>
            <a:ext cx="3587209" cy="341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C7FC2-C8E5-49AE-981D-761CC689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Earth Mover</a:t>
            </a:r>
            <a:r>
              <a:rPr lang="en-US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’</a:t>
            </a:r>
            <a:r>
              <a:rPr lang="en-US" altLang="zh-CN" dirty="0"/>
              <a:t>s Distance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A23156-318A-4C08-B3DE-83A5A370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内容占位符 5" descr="屏幕剪辑">
            <a:extLst>
              <a:ext uri="{FF2B5EF4-FFF2-40B4-BE49-F238E27FC236}">
                <a16:creationId xmlns:a16="http://schemas.microsoft.com/office/drawing/2014/main" id="{A5B8E7DB-14DE-447A-850A-237F7D206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84" y="1754470"/>
            <a:ext cx="8284248" cy="4501514"/>
          </a:xfrm>
        </p:spPr>
      </p:pic>
    </p:spTree>
    <p:extLst>
      <p:ext uri="{BB962C8B-B14F-4D97-AF65-F5344CB8AC3E}">
        <p14:creationId xmlns:p14="http://schemas.microsoft.com/office/powerpoint/2010/main" val="7314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133D4-336E-4709-9024-059D3E7A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Kantorovich-Rubinstein duality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D6F119-66CC-420C-A85C-C87720B0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内容占位符 4" descr="屏幕剪辑">
            <a:extLst>
              <a:ext uri="{FF2B5EF4-FFF2-40B4-BE49-F238E27FC236}">
                <a16:creationId xmlns:a16="http://schemas.microsoft.com/office/drawing/2014/main" id="{4C09D477-636B-47CD-8872-CEA31B58F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42" y="1609313"/>
            <a:ext cx="8114868" cy="447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8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DB5E3-5C22-488A-BF4E-A43574C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CAA56-EE05-4700-A7D4-BD80AC2D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内容占位符 3" descr="屏幕剪辑">
            <a:extLst>
              <a:ext uri="{FF2B5EF4-FFF2-40B4-BE49-F238E27FC236}">
                <a16:creationId xmlns:a16="http://schemas.microsoft.com/office/drawing/2014/main" id="{70544CCD-FC07-45D7-A366-8D44761D7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63" y="1625600"/>
            <a:ext cx="7856955" cy="469392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BD258D-5C7C-4285-A100-DF1C2304E7AE}"/>
              </a:ext>
            </a:extLst>
          </p:cNvPr>
          <p:cNvSpPr/>
          <p:nvPr/>
        </p:nvSpPr>
        <p:spPr>
          <a:xfrm>
            <a:off x="2407920" y="1513840"/>
            <a:ext cx="6441440" cy="772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67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2125A-9019-4963-87FE-93F11B0F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梯度问题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C9A4AD-73C0-439F-ACED-0C30E791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内容占位符 3" descr="屏幕剪辑">
            <a:extLst>
              <a:ext uri="{FF2B5EF4-FFF2-40B4-BE49-F238E27FC236}">
                <a16:creationId xmlns:a16="http://schemas.microsoft.com/office/drawing/2014/main" id="{9D2B7B35-F3D8-4CBD-A02B-97D83F37F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40" y="1374949"/>
            <a:ext cx="6731079" cy="5117925"/>
          </a:xfrm>
        </p:spPr>
      </p:pic>
    </p:spTree>
    <p:extLst>
      <p:ext uri="{BB962C8B-B14F-4D97-AF65-F5344CB8AC3E}">
        <p14:creationId xmlns:p14="http://schemas.microsoft.com/office/powerpoint/2010/main" val="2392211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670F94-57D2-4E03-B731-024BE96C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13" name="图片 12" descr="屏幕剪辑">
            <a:extLst>
              <a:ext uri="{FF2B5EF4-FFF2-40B4-BE49-F238E27FC236}">
                <a16:creationId xmlns:a16="http://schemas.microsoft.com/office/drawing/2014/main" id="{A88AAF51-28FF-4046-9286-AAA0CE25A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57" y="1583581"/>
            <a:ext cx="8895214" cy="1232036"/>
          </a:xfrm>
          <a:prstGeom prst="rect">
            <a:avLst/>
          </a:prstGeom>
        </p:spPr>
      </p:pic>
      <p:pic>
        <p:nvPicPr>
          <p:cNvPr id="14" name="图片 13" descr="屏幕剪辑">
            <a:extLst>
              <a:ext uri="{FF2B5EF4-FFF2-40B4-BE49-F238E27FC236}">
                <a16:creationId xmlns:a16="http://schemas.microsoft.com/office/drawing/2014/main" id="{FF9ECFE7-B523-425A-ABB3-7127F9588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4783981"/>
            <a:ext cx="8878278" cy="12955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A234250-C7E2-49CA-889A-C52CFB83D7FF}"/>
              </a:ext>
            </a:extLst>
          </p:cNvPr>
          <p:cNvSpPr txBox="1"/>
          <p:nvPr/>
        </p:nvSpPr>
        <p:spPr>
          <a:xfrm>
            <a:off x="7437120" y="280165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DCGAN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D71165-9B27-4886-AC53-8B04AE78A8A9}"/>
              </a:ext>
            </a:extLst>
          </p:cNvPr>
          <p:cNvSpPr txBox="1"/>
          <p:nvPr/>
        </p:nvSpPr>
        <p:spPr>
          <a:xfrm>
            <a:off x="2788920" y="284993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WGAN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7152F2F-8B90-488B-BA16-A70DD65E379D}"/>
              </a:ext>
            </a:extLst>
          </p:cNvPr>
          <p:cNvCxnSpPr/>
          <p:nvPr/>
        </p:nvCxnSpPr>
        <p:spPr>
          <a:xfrm>
            <a:off x="5684520" y="3219268"/>
            <a:ext cx="0" cy="141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B971D65-6C4A-4F78-B4DF-974A7A816FE7}"/>
              </a:ext>
            </a:extLst>
          </p:cNvPr>
          <p:cNvSpPr/>
          <p:nvPr/>
        </p:nvSpPr>
        <p:spPr>
          <a:xfrm>
            <a:off x="5913120" y="3602258"/>
            <a:ext cx="430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batch normalization </a:t>
            </a:r>
          </a:p>
          <a:p>
            <a:r>
              <a:rPr lang="en-US" altLang="zh-CN" dirty="0"/>
              <a:t>constant number of filters at every layer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9C4C543-EFA2-4AD6-A095-6F2273C1398F}"/>
              </a:ext>
            </a:extLst>
          </p:cNvPr>
          <p:cNvCxnSpPr/>
          <p:nvPr/>
        </p:nvCxnSpPr>
        <p:spPr>
          <a:xfrm flipH="1">
            <a:off x="6903720" y="3336181"/>
            <a:ext cx="22098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DA87263-7ADD-4DD7-8289-56537AED5F24}"/>
              </a:ext>
            </a:extLst>
          </p:cNvPr>
          <p:cNvCxnSpPr/>
          <p:nvPr/>
        </p:nvCxnSpPr>
        <p:spPr>
          <a:xfrm>
            <a:off x="6979920" y="3336181"/>
            <a:ext cx="17526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075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7282" y="2330817"/>
            <a:ext cx="165576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328" r="8955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12277" y="2756892"/>
            <a:ext cx="163512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6703" y="2756892"/>
            <a:ext cx="3094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/>
              <a:t>谢谢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9361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模拟退火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当系统温度非常高</a:t>
            </a:r>
            <a:r>
              <a:rPr lang="en-US" altLang="zh-CN" dirty="0"/>
              <a:t>T → ∞</a:t>
            </a:r>
            <a:r>
              <a:rPr lang="zh-CN" altLang="en-US" dirty="0"/>
              <a:t>时，</a:t>
            </a:r>
            <a:r>
              <a:rPr lang="en-US" altLang="zh-CN" dirty="0"/>
              <a:t>p</a:t>
            </a:r>
            <a:r>
              <a:rPr lang="en-US" altLang="zh-CN" baseline="-25000" dirty="0"/>
              <a:t>i</a:t>
            </a:r>
            <a:r>
              <a:rPr lang="en-US" altLang="zh-CN" dirty="0"/>
              <a:t> → 0.5</a:t>
            </a:r>
            <a:r>
              <a:rPr lang="zh-CN" altLang="en-US" dirty="0"/>
              <a:t>，即每个变量状态的改变十分容易，每一种网络状态都是一样的，而从很快可以达到热平衡</a:t>
            </a:r>
            <a:endParaRPr lang="en-US" altLang="zh-CN" dirty="0"/>
          </a:p>
          <a:p>
            <a:r>
              <a:rPr lang="zh-CN" altLang="en-US" dirty="0"/>
              <a:t>系统温度非常低</a:t>
            </a:r>
            <a:r>
              <a:rPr lang="en-US" altLang="zh-CN" dirty="0"/>
              <a:t>T → 0</a:t>
            </a:r>
            <a:r>
              <a:rPr lang="zh-CN" altLang="en-US" dirty="0"/>
              <a:t>时，随机性变成确定性方法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FE4FF9D5-1ED1-4179-AB92-3F6A9457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79" y="3189570"/>
            <a:ext cx="4716248" cy="15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玻尔兹曼机的参数学习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假设变量分为可观测变量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/>
                  <a:t>和隐变量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最大似然估计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采用梯度上升法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327096" y="5797034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这个更新方法的一个特点是仅仅使用了局部信息</a:t>
            </a:r>
          </a:p>
        </p:txBody>
      </p:sp>
    </p:spTree>
    <p:extLst>
      <p:ext uri="{BB962C8B-B14F-4D97-AF65-F5344CB8AC3E}">
        <p14:creationId xmlns:p14="http://schemas.microsoft.com/office/powerpoint/2010/main" val="8743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玻尔兹曼机的参数学习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基于</a:t>
                </a:r>
                <a:r>
                  <a:rPr lang="en-US" altLang="zh-CN" dirty="0"/>
                  <a:t>Gibbs</a:t>
                </a:r>
                <a:r>
                  <a:rPr lang="zh-CN" altLang="en-US" dirty="0"/>
                  <a:t>采样来进行近似求解</a:t>
                </a:r>
                <a:endParaRPr lang="en-US" altLang="zh-CN" dirty="0"/>
              </a:p>
              <a:p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625266" y="3116062"/>
            <a:ext cx="2920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78680" y="3116062"/>
            <a:ext cx="1837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49780" y="4571482"/>
            <a:ext cx="1400600" cy="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78380" y="4571482"/>
            <a:ext cx="1400600" cy="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85642" y="3116062"/>
            <a:ext cx="246578" cy="9410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409742" y="3167649"/>
            <a:ext cx="246578" cy="9410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75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受限玻尔兹曼机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受限玻尔兹曼机是一个二分图结构的无向图模型。</a:t>
            </a:r>
            <a:endParaRPr lang="en-US" altLang="zh-CN" dirty="0"/>
          </a:p>
          <a:p>
            <a:pPr lvl="1"/>
            <a:r>
              <a:rPr lang="zh-CN" altLang="en-US" dirty="0"/>
              <a:t>在受限玻尔兹曼机中，变量可以为两组，分别为隐藏层和可见层（或输入层）。</a:t>
            </a:r>
            <a:endParaRPr lang="en-US" altLang="zh-CN" dirty="0"/>
          </a:p>
          <a:p>
            <a:pPr lvl="1"/>
            <a:r>
              <a:rPr lang="zh-CN" altLang="en-US" dirty="0"/>
              <a:t>节点变量的取值为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和两层的全连接神经网络的结构相同。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3685660"/>
            <a:ext cx="4513758" cy="1724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3952875"/>
            <a:ext cx="51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/>
              <a:t>h</a:t>
            </a:r>
            <a:endParaRPr lang="zh-CN" altLang="en-US" sz="20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4878859"/>
            <a:ext cx="51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/>
              <a:t>v</a:t>
            </a:r>
            <a:endParaRPr lang="zh-CN" alt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48326" y="5803059"/>
                <a:ext cx="42005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𝑾𝒉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326" y="5803059"/>
                <a:ext cx="420052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68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受限玻尔兹曼机的推断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在给定可观测变量时，</a:t>
            </a:r>
            <a:r>
              <a:rPr lang="zh-CN" altLang="en-US" dirty="0">
                <a:solidFill>
                  <a:srgbClr val="FF0000"/>
                </a:solidFill>
              </a:rPr>
              <a:t>隐变量</a:t>
            </a:r>
            <a:r>
              <a:rPr lang="zh-CN" altLang="en-US" dirty="0"/>
              <a:t>之间相互条件独立。</a:t>
            </a:r>
            <a:endParaRPr lang="en-US" altLang="zh-CN" dirty="0"/>
          </a:p>
          <a:p>
            <a:r>
              <a:rPr lang="zh-CN" altLang="en-US" dirty="0"/>
              <a:t>同样在给定隐变量时，</a:t>
            </a:r>
            <a:r>
              <a:rPr lang="zh-CN" altLang="en-US" dirty="0">
                <a:solidFill>
                  <a:srgbClr val="FF0000"/>
                </a:solidFill>
              </a:rPr>
              <a:t>可观测变量</a:t>
            </a:r>
            <a:r>
              <a:rPr lang="zh-CN" altLang="en-US" dirty="0"/>
              <a:t>之间也相互条件独立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40882" y="3421403"/>
                <a:ext cx="7567103" cy="1976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/>
                  <a:t>受限玻尔兹曼机变量的条件概率</a:t>
                </a:r>
                <a:endParaRPr lang="en-US" altLang="zh-CN" sz="2000" b="1" dirty="0"/>
              </a:p>
              <a:p>
                <a:r>
                  <a:rPr lang="zh-CN" altLang="en-US" sz="2000" dirty="0"/>
                  <a:t>        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882" y="3421403"/>
                <a:ext cx="7567103" cy="1976951"/>
              </a:xfrm>
              <a:prstGeom prst="rect">
                <a:avLst/>
              </a:prstGeom>
              <a:blipFill>
                <a:blip r:embed="rId2"/>
                <a:stretch>
                  <a:fillRect l="-805"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65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等线 Light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1941</Words>
  <Application>Microsoft Office PowerPoint</Application>
  <PresentationFormat>宽屏</PresentationFormat>
  <Paragraphs>338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-apple-system</vt:lpstr>
      <vt:lpstr>Yu Gothic UI</vt:lpstr>
      <vt:lpstr>等线</vt:lpstr>
      <vt:lpstr>等线 Light</vt:lpstr>
      <vt:lpstr>微软雅黑</vt:lpstr>
      <vt:lpstr>Arial</vt:lpstr>
      <vt:lpstr>Cambria Math</vt:lpstr>
      <vt:lpstr>Times New Roman</vt:lpstr>
      <vt:lpstr>Office Theme</vt:lpstr>
      <vt:lpstr>深度生成模型</vt:lpstr>
      <vt:lpstr>PowerPoint 演示文稿</vt:lpstr>
      <vt:lpstr>玻尔兹曼机</vt:lpstr>
      <vt:lpstr>玻尔兹曼机的推断</vt:lpstr>
      <vt:lpstr>模拟退火</vt:lpstr>
      <vt:lpstr>玻尔兹曼机的参数学习</vt:lpstr>
      <vt:lpstr>玻尔兹曼机的参数学习</vt:lpstr>
      <vt:lpstr>受限玻尔兹曼机</vt:lpstr>
      <vt:lpstr>受限玻尔兹曼机的推断</vt:lpstr>
      <vt:lpstr>受限玻尔兹曼机的参数学习</vt:lpstr>
      <vt:lpstr>对比散度算法 Contrastive Divergence</vt:lpstr>
      <vt:lpstr>其它类型的受限玻尔兹曼机</vt:lpstr>
      <vt:lpstr>深度置信网络（Deep Belief Network）</vt:lpstr>
      <vt:lpstr>局部条件概率</vt:lpstr>
      <vt:lpstr>参数学习</vt:lpstr>
      <vt:lpstr>训练深度信念网络-逐层训练</vt:lpstr>
      <vt:lpstr>训练深度信念网络-精调</vt:lpstr>
      <vt:lpstr>深度玻尔兹曼机 DBM</vt:lpstr>
      <vt:lpstr>深度玻尔兹曼机 DBM</vt:lpstr>
      <vt:lpstr>深度玻尔兹曼机 DBM</vt:lpstr>
      <vt:lpstr>DBM的平均场推断</vt:lpstr>
      <vt:lpstr>DBM的参数学习</vt:lpstr>
      <vt:lpstr>DBM的参数学习</vt:lpstr>
      <vt:lpstr>PowerPoint 演示文稿</vt:lpstr>
      <vt:lpstr>EM算法回顾</vt:lpstr>
      <vt:lpstr>变分自编码器(VAE)</vt:lpstr>
      <vt:lpstr>变分自编码器</vt:lpstr>
      <vt:lpstr>变分自编码器—优化目标</vt:lpstr>
      <vt:lpstr>变分自编码器—再参数化</vt:lpstr>
      <vt:lpstr>变分自编码器的训练过程</vt:lpstr>
      <vt:lpstr>变分自编码器学习到的隐变量流形</vt:lpstr>
      <vt:lpstr>PowerPoint 演示文稿</vt:lpstr>
      <vt:lpstr>显式密度模型和隐式密度模型</vt:lpstr>
      <vt:lpstr>生成对抗网络</vt:lpstr>
      <vt:lpstr>MinMax Game</vt:lpstr>
      <vt:lpstr>log⁡D技巧</vt:lpstr>
      <vt:lpstr>一个具体的模型：DCGANs</vt:lpstr>
      <vt:lpstr>微步卷积</vt:lpstr>
      <vt:lpstr>训练过程</vt:lpstr>
      <vt:lpstr>例子</vt:lpstr>
      <vt:lpstr>不稳定性</vt:lpstr>
      <vt:lpstr>使用LOG D技巧的问题</vt:lpstr>
      <vt:lpstr>使用LOG D技巧的问题</vt:lpstr>
      <vt:lpstr>Earth Mover’s Distance</vt:lpstr>
      <vt:lpstr>Kantorovich-Rubinstein duality</vt:lpstr>
      <vt:lpstr>Wasserstein GAN</vt:lpstr>
      <vt:lpstr>梯度问题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Dove Lian</dc:creator>
  <cp:lastModifiedBy>Dove Lian</cp:lastModifiedBy>
  <cp:revision>51</cp:revision>
  <dcterms:created xsi:type="dcterms:W3CDTF">2018-10-13T08:06:44Z</dcterms:created>
  <dcterms:modified xsi:type="dcterms:W3CDTF">2019-01-01T17:31:11Z</dcterms:modified>
</cp:coreProperties>
</file>